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307" r:id="rId3"/>
    <p:sldId id="308" r:id="rId4"/>
    <p:sldId id="289" r:id="rId5"/>
    <p:sldId id="310" r:id="rId6"/>
    <p:sldId id="311" r:id="rId7"/>
    <p:sldId id="312" r:id="rId8"/>
    <p:sldId id="313" r:id="rId9"/>
    <p:sldId id="314" r:id="rId10"/>
    <p:sldId id="293" r:id="rId11"/>
    <p:sldId id="317" r:id="rId12"/>
    <p:sldId id="318" r:id="rId13"/>
    <p:sldId id="321" r:id="rId14"/>
    <p:sldId id="320" r:id="rId15"/>
    <p:sldId id="315" r:id="rId16"/>
    <p:sldId id="316" r:id="rId17"/>
    <p:sldId id="264" r:id="rId1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6" userDrawn="1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185" autoAdjust="0"/>
    <p:restoredTop sz="91916" autoAdjust="0"/>
  </p:normalViewPr>
  <p:slideViewPr>
    <p:cSldViewPr showGuides="1">
      <p:cViewPr varScale="1">
        <p:scale>
          <a:sx n="116" d="100"/>
          <a:sy n="116" d="100"/>
        </p:scale>
        <p:origin x="1086" y="108"/>
      </p:cViewPr>
      <p:guideLst>
        <p:guide orient="horz" pos="214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69880D-170C-47DF-A0BC-CF8491EF94E8}" type="doc">
      <dgm:prSet loTypeId="urn:microsoft.com/office/officeart/2005/8/layout/orgChart1#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D97A5EAF-2A76-44BD-89C4-42C20D41FB90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Составление проекта бюджета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A70AEC-7E64-4B48-A49A-E245F2DD748B}" type="parTrans" cxnId="{4792DF39-8416-432B-A259-C3E0F5242233}">
      <dgm:prSet/>
      <dgm:spPr/>
      <dgm:t>
        <a:bodyPr/>
        <a:lstStyle/>
        <a:p>
          <a:endParaRPr lang="ru-RU"/>
        </a:p>
      </dgm:t>
    </dgm:pt>
    <dgm:pt modelId="{0C02A3D8-3698-4773-9F41-0BA4EFD43A06}" type="sibTrans" cxnId="{4792DF39-8416-432B-A259-C3E0F5242233}">
      <dgm:prSet/>
      <dgm:spPr/>
      <dgm:t>
        <a:bodyPr/>
        <a:lstStyle/>
        <a:p>
          <a:endParaRPr lang="ru-RU"/>
        </a:p>
      </dgm:t>
    </dgm:pt>
    <dgm:pt modelId="{CDC0EC61-8804-4475-86BA-6AD3D9B15FEB}" type="asst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Рассмотрение и утверждение бюджета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2F416E-EEDC-48DA-9BB2-D1928831C51B}" type="parTrans" cxnId="{8841B6E5-699F-461B-82BE-C0B60C85BE63}">
      <dgm:prSet/>
      <dgm:spPr/>
      <dgm:t>
        <a:bodyPr/>
        <a:lstStyle/>
        <a:p>
          <a:endParaRPr lang="ru-RU"/>
        </a:p>
      </dgm:t>
    </dgm:pt>
    <dgm:pt modelId="{10EC47F4-49FC-4703-9969-6ADBCDA83241}" type="sibTrans" cxnId="{8841B6E5-699F-461B-82BE-C0B60C85BE63}">
      <dgm:prSet/>
      <dgm:spPr/>
      <dgm:t>
        <a:bodyPr/>
        <a:lstStyle/>
        <a:p>
          <a:endParaRPr lang="ru-RU"/>
        </a:p>
      </dgm:t>
    </dgm:pt>
    <dgm:pt modelId="{B309A7A3-EFC1-4CCB-A201-C3CA366E08E2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Исполнение бюджета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3BE322-3F87-4FAE-B7DF-97937F874944}" type="parTrans" cxnId="{75065F2F-F428-4705-A19E-CC64FD3134F0}">
      <dgm:prSet/>
      <dgm:spPr/>
      <dgm:t>
        <a:bodyPr/>
        <a:lstStyle/>
        <a:p>
          <a:endParaRPr lang="ru-RU"/>
        </a:p>
      </dgm:t>
    </dgm:pt>
    <dgm:pt modelId="{44467542-AD3A-4099-95CE-CFFB381B422C}" type="sibTrans" cxnId="{75065F2F-F428-4705-A19E-CC64FD3134F0}">
      <dgm:prSet/>
      <dgm:spPr/>
      <dgm:t>
        <a:bodyPr/>
        <a:lstStyle/>
        <a:p>
          <a:endParaRPr lang="ru-RU"/>
        </a:p>
      </dgm:t>
    </dgm:pt>
    <dgm:pt modelId="{8E3F1254-5FCF-4EEF-A9D2-12E81AB11BF8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 Составление, внешняя проверка, рассмотрение и утверждение бюджетной отчетности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510C80-A69C-4BBC-AF54-83748F4F3834}" type="parTrans" cxnId="{201F68B4-C96C-4C58-B5EE-AE43ADFA565C}">
      <dgm:prSet/>
      <dgm:spPr/>
      <dgm:t>
        <a:bodyPr/>
        <a:lstStyle/>
        <a:p>
          <a:endParaRPr lang="ru-RU"/>
        </a:p>
      </dgm:t>
    </dgm:pt>
    <dgm:pt modelId="{A3305889-9772-4AA1-9D56-2E55A236541F}" type="sibTrans" cxnId="{201F68B4-C96C-4C58-B5EE-AE43ADFA565C}">
      <dgm:prSet/>
      <dgm:spPr/>
      <dgm:t>
        <a:bodyPr/>
        <a:lstStyle/>
        <a:p>
          <a:endParaRPr lang="ru-RU"/>
        </a:p>
      </dgm:t>
    </dgm:pt>
    <dgm:pt modelId="{3F8B63DC-69F0-49BF-874F-FF2DACF213FB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5. Осуществление муниципального финансового контроля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3947D7-248F-43D6-A7E8-6E7456902476}" type="parTrans" cxnId="{4DEC3128-1BE1-47F7-BB59-B682E7A9A47F}">
      <dgm:prSet/>
      <dgm:spPr/>
      <dgm:t>
        <a:bodyPr/>
        <a:lstStyle/>
        <a:p>
          <a:endParaRPr lang="ru-RU"/>
        </a:p>
      </dgm:t>
    </dgm:pt>
    <dgm:pt modelId="{9B33F54F-9804-409A-B48E-316D3EA2004D}" type="sibTrans" cxnId="{4DEC3128-1BE1-47F7-BB59-B682E7A9A47F}">
      <dgm:prSet/>
      <dgm:spPr/>
      <dgm:t>
        <a:bodyPr/>
        <a:lstStyle/>
        <a:p>
          <a:endParaRPr lang="ru-RU"/>
        </a:p>
      </dgm:t>
    </dgm:pt>
    <dgm:pt modelId="{E958834A-2C6C-4486-BBA4-3F1F7C3C9579}" type="pres">
      <dgm:prSet presAssocID="{6769880D-170C-47DF-A0BC-CF8491EF94E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7A42249-BC95-43DC-B1E3-050DF14F04F9}" type="pres">
      <dgm:prSet presAssocID="{D97A5EAF-2A76-44BD-89C4-42C20D41FB90}" presName="hierRoot1" presStyleCnt="0">
        <dgm:presLayoutVars>
          <dgm:hierBranch val="init"/>
        </dgm:presLayoutVars>
      </dgm:prSet>
      <dgm:spPr/>
    </dgm:pt>
    <dgm:pt modelId="{91A30A40-A7FC-4173-ABA8-2FA468CDFFF3}" type="pres">
      <dgm:prSet presAssocID="{D97A5EAF-2A76-44BD-89C4-42C20D41FB90}" presName="rootComposite1" presStyleCnt="0"/>
      <dgm:spPr/>
    </dgm:pt>
    <dgm:pt modelId="{9471D18D-4A69-498D-8200-0E3D28C95BC3}" type="pres">
      <dgm:prSet presAssocID="{D97A5EAF-2A76-44BD-89C4-42C20D41FB90}" presName="rootText1" presStyleLbl="node0" presStyleIdx="0" presStyleCnt="1" custScaleY="80787" custLinFactNeighborX="-749" custLinFactNeighborY="48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D10CDC-B12E-4653-99FE-7F0A0403DED3}" type="pres">
      <dgm:prSet presAssocID="{D97A5EAF-2A76-44BD-89C4-42C20D41FB9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F30B081-BCEA-461F-8D1D-0837C5EF4003}" type="pres">
      <dgm:prSet presAssocID="{D97A5EAF-2A76-44BD-89C4-42C20D41FB90}" presName="hierChild2" presStyleCnt="0"/>
      <dgm:spPr/>
    </dgm:pt>
    <dgm:pt modelId="{687D6895-CE3D-4A68-AD1A-6FB50A59DEAF}" type="pres">
      <dgm:prSet presAssocID="{C33BE322-3F87-4FAE-B7DF-97937F874944}" presName="Name37" presStyleLbl="parChTrans1D2" presStyleIdx="0" presStyleCnt="4"/>
      <dgm:spPr/>
      <dgm:t>
        <a:bodyPr/>
        <a:lstStyle/>
        <a:p>
          <a:endParaRPr lang="ru-RU"/>
        </a:p>
      </dgm:t>
    </dgm:pt>
    <dgm:pt modelId="{C7D2692A-9024-4322-B558-6B94AB02C014}" type="pres">
      <dgm:prSet presAssocID="{B309A7A3-EFC1-4CCB-A201-C3CA366E08E2}" presName="hierRoot2" presStyleCnt="0">
        <dgm:presLayoutVars>
          <dgm:hierBranch val="init"/>
        </dgm:presLayoutVars>
      </dgm:prSet>
      <dgm:spPr/>
    </dgm:pt>
    <dgm:pt modelId="{6C9DB739-77ED-47BD-AC65-B0126F26CE0B}" type="pres">
      <dgm:prSet presAssocID="{B309A7A3-EFC1-4CCB-A201-C3CA366E08E2}" presName="rootComposite" presStyleCnt="0"/>
      <dgm:spPr/>
    </dgm:pt>
    <dgm:pt modelId="{06F655E3-D8FA-4A5F-A334-3562BCF65A31}" type="pres">
      <dgm:prSet presAssocID="{B309A7A3-EFC1-4CCB-A201-C3CA366E08E2}" presName="rootText" presStyleLbl="node2" presStyleIdx="0" presStyleCnt="3" custScale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E8B348-DC24-4A06-8817-2F9B632421EB}" type="pres">
      <dgm:prSet presAssocID="{B309A7A3-EFC1-4CCB-A201-C3CA366E08E2}" presName="rootConnector" presStyleLbl="node2" presStyleIdx="0" presStyleCnt="3"/>
      <dgm:spPr/>
      <dgm:t>
        <a:bodyPr/>
        <a:lstStyle/>
        <a:p>
          <a:endParaRPr lang="ru-RU"/>
        </a:p>
      </dgm:t>
    </dgm:pt>
    <dgm:pt modelId="{B438D490-EBDA-4903-81CD-23FF97D5DD6F}" type="pres">
      <dgm:prSet presAssocID="{B309A7A3-EFC1-4CCB-A201-C3CA366E08E2}" presName="hierChild4" presStyleCnt="0"/>
      <dgm:spPr/>
    </dgm:pt>
    <dgm:pt modelId="{EFE1B31E-1D32-404F-992B-E6A9E81154A5}" type="pres">
      <dgm:prSet presAssocID="{B309A7A3-EFC1-4CCB-A201-C3CA366E08E2}" presName="hierChild5" presStyleCnt="0"/>
      <dgm:spPr/>
    </dgm:pt>
    <dgm:pt modelId="{E8463B92-5F76-44F4-AA36-983123118F89}" type="pres">
      <dgm:prSet presAssocID="{79510C80-A69C-4BBC-AF54-83748F4F3834}" presName="Name37" presStyleLbl="parChTrans1D2" presStyleIdx="1" presStyleCnt="4"/>
      <dgm:spPr/>
      <dgm:t>
        <a:bodyPr/>
        <a:lstStyle/>
        <a:p>
          <a:endParaRPr lang="ru-RU"/>
        </a:p>
      </dgm:t>
    </dgm:pt>
    <dgm:pt modelId="{58EF63BD-8EEA-450A-8A2C-DED6DC27C3F1}" type="pres">
      <dgm:prSet presAssocID="{8E3F1254-5FCF-4EEF-A9D2-12E81AB11BF8}" presName="hierRoot2" presStyleCnt="0">
        <dgm:presLayoutVars>
          <dgm:hierBranch val="init"/>
        </dgm:presLayoutVars>
      </dgm:prSet>
      <dgm:spPr/>
    </dgm:pt>
    <dgm:pt modelId="{A49849A1-A930-4738-AE45-9705F026F5C2}" type="pres">
      <dgm:prSet presAssocID="{8E3F1254-5FCF-4EEF-A9D2-12E81AB11BF8}" presName="rootComposite" presStyleCnt="0"/>
      <dgm:spPr/>
    </dgm:pt>
    <dgm:pt modelId="{0FB33D15-34F0-4C9F-BE4C-1E351D0981E5}" type="pres">
      <dgm:prSet presAssocID="{8E3F1254-5FCF-4EEF-A9D2-12E81AB11BF8}" presName="rootText" presStyleLbl="node2" presStyleIdx="1" presStyleCnt="3" custScaleX="1292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4B2623-84D3-42D1-B120-7642175BB37E}" type="pres">
      <dgm:prSet presAssocID="{8E3F1254-5FCF-4EEF-A9D2-12E81AB11BF8}" presName="rootConnector" presStyleLbl="node2" presStyleIdx="1" presStyleCnt="3"/>
      <dgm:spPr/>
      <dgm:t>
        <a:bodyPr/>
        <a:lstStyle/>
        <a:p>
          <a:endParaRPr lang="ru-RU"/>
        </a:p>
      </dgm:t>
    </dgm:pt>
    <dgm:pt modelId="{E480B5B1-4396-4465-8D08-33139D35DDD7}" type="pres">
      <dgm:prSet presAssocID="{8E3F1254-5FCF-4EEF-A9D2-12E81AB11BF8}" presName="hierChild4" presStyleCnt="0"/>
      <dgm:spPr/>
    </dgm:pt>
    <dgm:pt modelId="{3F752F9D-8629-4192-AA4E-782C72210759}" type="pres">
      <dgm:prSet presAssocID="{8E3F1254-5FCF-4EEF-A9D2-12E81AB11BF8}" presName="hierChild5" presStyleCnt="0"/>
      <dgm:spPr/>
    </dgm:pt>
    <dgm:pt modelId="{96081F85-2413-4E6E-A812-BC6EA81BA586}" type="pres">
      <dgm:prSet presAssocID="{013947D7-248F-43D6-A7E8-6E7456902476}" presName="Name37" presStyleLbl="parChTrans1D2" presStyleIdx="2" presStyleCnt="4"/>
      <dgm:spPr/>
      <dgm:t>
        <a:bodyPr/>
        <a:lstStyle/>
        <a:p>
          <a:endParaRPr lang="ru-RU"/>
        </a:p>
      </dgm:t>
    </dgm:pt>
    <dgm:pt modelId="{CC68C06E-4AB3-4386-BEAC-CE4BAED7A462}" type="pres">
      <dgm:prSet presAssocID="{3F8B63DC-69F0-49BF-874F-FF2DACF213FB}" presName="hierRoot2" presStyleCnt="0">
        <dgm:presLayoutVars>
          <dgm:hierBranch val="init"/>
        </dgm:presLayoutVars>
      </dgm:prSet>
      <dgm:spPr/>
    </dgm:pt>
    <dgm:pt modelId="{47DBFE4B-7F83-49A0-A258-98E956FBAED4}" type="pres">
      <dgm:prSet presAssocID="{3F8B63DC-69F0-49BF-874F-FF2DACF213FB}" presName="rootComposite" presStyleCnt="0"/>
      <dgm:spPr/>
    </dgm:pt>
    <dgm:pt modelId="{6A15D139-804A-46B3-9FA4-BB95E3181D1D}" type="pres">
      <dgm:prSet presAssocID="{3F8B63DC-69F0-49BF-874F-FF2DACF213FB}" presName="rootText" presStyleLbl="node2" presStyleIdx="2" presStyleCnt="3" custScaleX="1104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FF1135-3847-40C9-9486-3250263EB027}" type="pres">
      <dgm:prSet presAssocID="{3F8B63DC-69F0-49BF-874F-FF2DACF213FB}" presName="rootConnector" presStyleLbl="node2" presStyleIdx="2" presStyleCnt="3"/>
      <dgm:spPr/>
      <dgm:t>
        <a:bodyPr/>
        <a:lstStyle/>
        <a:p>
          <a:endParaRPr lang="ru-RU"/>
        </a:p>
      </dgm:t>
    </dgm:pt>
    <dgm:pt modelId="{7189F017-05F8-4570-8F91-F1D56336611F}" type="pres">
      <dgm:prSet presAssocID="{3F8B63DC-69F0-49BF-874F-FF2DACF213FB}" presName="hierChild4" presStyleCnt="0"/>
      <dgm:spPr/>
    </dgm:pt>
    <dgm:pt modelId="{7CAE8BAB-1C3F-43FE-9AC0-1E2BE3462AEA}" type="pres">
      <dgm:prSet presAssocID="{3F8B63DC-69F0-49BF-874F-FF2DACF213FB}" presName="hierChild5" presStyleCnt="0"/>
      <dgm:spPr/>
    </dgm:pt>
    <dgm:pt modelId="{2854D6A2-68FC-4ED2-85BA-FCA444ECB36A}" type="pres">
      <dgm:prSet presAssocID="{D97A5EAF-2A76-44BD-89C4-42C20D41FB90}" presName="hierChild3" presStyleCnt="0"/>
      <dgm:spPr/>
    </dgm:pt>
    <dgm:pt modelId="{379D6FFC-2FDC-4AAD-8495-43B6F7956405}" type="pres">
      <dgm:prSet presAssocID="{D02F416E-EEDC-48DA-9BB2-D1928831C51B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FDB5E147-737C-468D-931E-E0CC927CF5E5}" type="pres">
      <dgm:prSet presAssocID="{CDC0EC61-8804-4475-86BA-6AD3D9B15FEB}" presName="hierRoot3" presStyleCnt="0">
        <dgm:presLayoutVars>
          <dgm:hierBranch val="init"/>
        </dgm:presLayoutVars>
      </dgm:prSet>
      <dgm:spPr/>
    </dgm:pt>
    <dgm:pt modelId="{AB97EFBD-88CC-4A9A-9824-37357B90959B}" type="pres">
      <dgm:prSet presAssocID="{CDC0EC61-8804-4475-86BA-6AD3D9B15FEB}" presName="rootComposite3" presStyleCnt="0"/>
      <dgm:spPr/>
    </dgm:pt>
    <dgm:pt modelId="{93C65C55-02AA-4FF5-B1CB-889CAA8AB3EE}" type="pres">
      <dgm:prSet presAssocID="{CDC0EC61-8804-4475-86BA-6AD3D9B15FEB}" presName="rootText3" presStyleLbl="asst1" presStyleIdx="0" presStyleCnt="1" custScaleY="693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44BEFE-23F6-4F7D-BD2A-CDC0D2B2EC31}" type="pres">
      <dgm:prSet presAssocID="{CDC0EC61-8804-4475-86BA-6AD3D9B15FEB}" presName="rootConnector3" presStyleLbl="asst1" presStyleIdx="0" presStyleCnt="1"/>
      <dgm:spPr/>
      <dgm:t>
        <a:bodyPr/>
        <a:lstStyle/>
        <a:p>
          <a:endParaRPr lang="ru-RU"/>
        </a:p>
      </dgm:t>
    </dgm:pt>
    <dgm:pt modelId="{CAE056BF-4FAE-4234-8D84-C3DB9A0DCB7F}" type="pres">
      <dgm:prSet presAssocID="{CDC0EC61-8804-4475-86BA-6AD3D9B15FEB}" presName="hierChild6" presStyleCnt="0"/>
      <dgm:spPr/>
    </dgm:pt>
    <dgm:pt modelId="{C833FBAA-8E6D-4674-9A49-54E86C9306A5}" type="pres">
      <dgm:prSet presAssocID="{CDC0EC61-8804-4475-86BA-6AD3D9B15FEB}" presName="hierChild7" presStyleCnt="0"/>
      <dgm:spPr/>
    </dgm:pt>
  </dgm:ptLst>
  <dgm:cxnLst>
    <dgm:cxn modelId="{2DD84B47-9D3D-4DC4-B3E0-6EE44F910FC9}" type="presOf" srcId="{6769880D-170C-47DF-A0BC-CF8491EF94E8}" destId="{E958834A-2C6C-4486-BBA4-3F1F7C3C9579}" srcOrd="0" destOrd="0" presId="urn:microsoft.com/office/officeart/2005/8/layout/orgChart1#1"/>
    <dgm:cxn modelId="{870299ED-043B-4D75-A5F5-493E74105C67}" type="presOf" srcId="{D02F416E-EEDC-48DA-9BB2-D1928831C51B}" destId="{379D6FFC-2FDC-4AAD-8495-43B6F7956405}" srcOrd="0" destOrd="0" presId="urn:microsoft.com/office/officeart/2005/8/layout/orgChart1#1"/>
    <dgm:cxn modelId="{4377CF1C-E4F6-43ED-A707-F0459416586F}" type="presOf" srcId="{D97A5EAF-2A76-44BD-89C4-42C20D41FB90}" destId="{77D10CDC-B12E-4653-99FE-7F0A0403DED3}" srcOrd="1" destOrd="0" presId="urn:microsoft.com/office/officeart/2005/8/layout/orgChart1#1"/>
    <dgm:cxn modelId="{4DEC3128-1BE1-47F7-BB59-B682E7A9A47F}" srcId="{D97A5EAF-2A76-44BD-89C4-42C20D41FB90}" destId="{3F8B63DC-69F0-49BF-874F-FF2DACF213FB}" srcOrd="3" destOrd="0" parTransId="{013947D7-248F-43D6-A7E8-6E7456902476}" sibTransId="{9B33F54F-9804-409A-B48E-316D3EA2004D}"/>
    <dgm:cxn modelId="{75065F2F-F428-4705-A19E-CC64FD3134F0}" srcId="{D97A5EAF-2A76-44BD-89C4-42C20D41FB90}" destId="{B309A7A3-EFC1-4CCB-A201-C3CA366E08E2}" srcOrd="1" destOrd="0" parTransId="{C33BE322-3F87-4FAE-B7DF-97937F874944}" sibTransId="{44467542-AD3A-4099-95CE-CFFB381B422C}"/>
    <dgm:cxn modelId="{BA1A69F1-B0C1-4257-A2B9-48E3670DFC05}" type="presOf" srcId="{013947D7-248F-43D6-A7E8-6E7456902476}" destId="{96081F85-2413-4E6E-A812-BC6EA81BA586}" srcOrd="0" destOrd="0" presId="urn:microsoft.com/office/officeart/2005/8/layout/orgChart1#1"/>
    <dgm:cxn modelId="{3FC42F22-8DAC-4EED-BD1D-3B48C3DB12D2}" type="presOf" srcId="{C33BE322-3F87-4FAE-B7DF-97937F874944}" destId="{687D6895-CE3D-4A68-AD1A-6FB50A59DEAF}" srcOrd="0" destOrd="0" presId="urn:microsoft.com/office/officeart/2005/8/layout/orgChart1#1"/>
    <dgm:cxn modelId="{201F68B4-C96C-4C58-B5EE-AE43ADFA565C}" srcId="{D97A5EAF-2A76-44BD-89C4-42C20D41FB90}" destId="{8E3F1254-5FCF-4EEF-A9D2-12E81AB11BF8}" srcOrd="2" destOrd="0" parTransId="{79510C80-A69C-4BBC-AF54-83748F4F3834}" sibTransId="{A3305889-9772-4AA1-9D56-2E55A236541F}"/>
    <dgm:cxn modelId="{04A49991-C120-4A79-A2B4-CB47262E3396}" type="presOf" srcId="{79510C80-A69C-4BBC-AF54-83748F4F3834}" destId="{E8463B92-5F76-44F4-AA36-983123118F89}" srcOrd="0" destOrd="0" presId="urn:microsoft.com/office/officeart/2005/8/layout/orgChart1#1"/>
    <dgm:cxn modelId="{514B94C6-C363-44A5-9B13-F32131456299}" type="presOf" srcId="{3F8B63DC-69F0-49BF-874F-FF2DACF213FB}" destId="{6A15D139-804A-46B3-9FA4-BB95E3181D1D}" srcOrd="0" destOrd="0" presId="urn:microsoft.com/office/officeart/2005/8/layout/orgChart1#1"/>
    <dgm:cxn modelId="{EB1B1270-BF9A-4DE5-8605-BCE7ECAEE10C}" type="presOf" srcId="{CDC0EC61-8804-4475-86BA-6AD3D9B15FEB}" destId="{BA44BEFE-23F6-4F7D-BD2A-CDC0D2B2EC31}" srcOrd="1" destOrd="0" presId="urn:microsoft.com/office/officeart/2005/8/layout/orgChart1#1"/>
    <dgm:cxn modelId="{91FA84F6-5821-43BA-B090-8C0AF6C1C663}" type="presOf" srcId="{3F8B63DC-69F0-49BF-874F-FF2DACF213FB}" destId="{49FF1135-3847-40C9-9486-3250263EB027}" srcOrd="1" destOrd="0" presId="urn:microsoft.com/office/officeart/2005/8/layout/orgChart1#1"/>
    <dgm:cxn modelId="{8841B6E5-699F-461B-82BE-C0B60C85BE63}" srcId="{D97A5EAF-2A76-44BD-89C4-42C20D41FB90}" destId="{CDC0EC61-8804-4475-86BA-6AD3D9B15FEB}" srcOrd="0" destOrd="0" parTransId="{D02F416E-EEDC-48DA-9BB2-D1928831C51B}" sibTransId="{10EC47F4-49FC-4703-9969-6ADBCDA83241}"/>
    <dgm:cxn modelId="{277C749C-7AEB-481F-8876-0839B7F25226}" type="presOf" srcId="{B309A7A3-EFC1-4CCB-A201-C3CA366E08E2}" destId="{D0E8B348-DC24-4A06-8817-2F9B632421EB}" srcOrd="1" destOrd="0" presId="urn:microsoft.com/office/officeart/2005/8/layout/orgChart1#1"/>
    <dgm:cxn modelId="{D8695F61-67E6-43AA-9EB6-31690A08421C}" type="presOf" srcId="{CDC0EC61-8804-4475-86BA-6AD3D9B15FEB}" destId="{93C65C55-02AA-4FF5-B1CB-889CAA8AB3EE}" srcOrd="0" destOrd="0" presId="urn:microsoft.com/office/officeart/2005/8/layout/orgChart1#1"/>
    <dgm:cxn modelId="{4FFF8C49-7FE8-46B3-AD55-130596F36B6A}" type="presOf" srcId="{D97A5EAF-2A76-44BD-89C4-42C20D41FB90}" destId="{9471D18D-4A69-498D-8200-0E3D28C95BC3}" srcOrd="0" destOrd="0" presId="urn:microsoft.com/office/officeart/2005/8/layout/orgChart1#1"/>
    <dgm:cxn modelId="{BB88DF47-9555-4870-B75D-9FC59EEBF4AA}" type="presOf" srcId="{8E3F1254-5FCF-4EEF-A9D2-12E81AB11BF8}" destId="{0FB33D15-34F0-4C9F-BE4C-1E351D0981E5}" srcOrd="0" destOrd="0" presId="urn:microsoft.com/office/officeart/2005/8/layout/orgChart1#1"/>
    <dgm:cxn modelId="{41CE3A0D-DEB8-4360-AA90-751A54364871}" type="presOf" srcId="{B309A7A3-EFC1-4CCB-A201-C3CA366E08E2}" destId="{06F655E3-D8FA-4A5F-A334-3562BCF65A31}" srcOrd="0" destOrd="0" presId="urn:microsoft.com/office/officeart/2005/8/layout/orgChart1#1"/>
    <dgm:cxn modelId="{4792DF39-8416-432B-A259-C3E0F5242233}" srcId="{6769880D-170C-47DF-A0BC-CF8491EF94E8}" destId="{D97A5EAF-2A76-44BD-89C4-42C20D41FB90}" srcOrd="0" destOrd="0" parTransId="{7CA70AEC-7E64-4B48-A49A-E245F2DD748B}" sibTransId="{0C02A3D8-3698-4773-9F41-0BA4EFD43A06}"/>
    <dgm:cxn modelId="{E33AE9F8-0467-4E39-B16C-586D99E49329}" type="presOf" srcId="{8E3F1254-5FCF-4EEF-A9D2-12E81AB11BF8}" destId="{994B2623-84D3-42D1-B120-7642175BB37E}" srcOrd="1" destOrd="0" presId="urn:microsoft.com/office/officeart/2005/8/layout/orgChart1#1"/>
    <dgm:cxn modelId="{AFED7456-67B5-4E40-949B-DFA88D729991}" type="presParOf" srcId="{E958834A-2C6C-4486-BBA4-3F1F7C3C9579}" destId="{77A42249-BC95-43DC-B1E3-050DF14F04F9}" srcOrd="0" destOrd="0" presId="urn:microsoft.com/office/officeart/2005/8/layout/orgChart1#1"/>
    <dgm:cxn modelId="{8EF70AF6-09AD-4D56-AB04-A347D4931BC2}" type="presParOf" srcId="{77A42249-BC95-43DC-B1E3-050DF14F04F9}" destId="{91A30A40-A7FC-4173-ABA8-2FA468CDFFF3}" srcOrd="0" destOrd="0" presId="urn:microsoft.com/office/officeart/2005/8/layout/orgChart1#1"/>
    <dgm:cxn modelId="{7FC75160-8027-452D-9963-474E105E885F}" type="presParOf" srcId="{91A30A40-A7FC-4173-ABA8-2FA468CDFFF3}" destId="{9471D18D-4A69-498D-8200-0E3D28C95BC3}" srcOrd="0" destOrd="0" presId="urn:microsoft.com/office/officeart/2005/8/layout/orgChart1#1"/>
    <dgm:cxn modelId="{6901FF98-AD25-45E0-9C47-103EE5E0FCFC}" type="presParOf" srcId="{91A30A40-A7FC-4173-ABA8-2FA468CDFFF3}" destId="{77D10CDC-B12E-4653-99FE-7F0A0403DED3}" srcOrd="1" destOrd="0" presId="urn:microsoft.com/office/officeart/2005/8/layout/orgChart1#1"/>
    <dgm:cxn modelId="{807C5F13-B966-4359-9A96-764792A20D34}" type="presParOf" srcId="{77A42249-BC95-43DC-B1E3-050DF14F04F9}" destId="{DF30B081-BCEA-461F-8D1D-0837C5EF4003}" srcOrd="1" destOrd="0" presId="urn:microsoft.com/office/officeart/2005/8/layout/orgChart1#1"/>
    <dgm:cxn modelId="{137DB0AC-E54B-42CE-86FD-67ADFB85744C}" type="presParOf" srcId="{DF30B081-BCEA-461F-8D1D-0837C5EF4003}" destId="{687D6895-CE3D-4A68-AD1A-6FB50A59DEAF}" srcOrd="0" destOrd="0" presId="urn:microsoft.com/office/officeart/2005/8/layout/orgChart1#1"/>
    <dgm:cxn modelId="{A1047922-E938-44DE-8754-E6FFB33382BE}" type="presParOf" srcId="{DF30B081-BCEA-461F-8D1D-0837C5EF4003}" destId="{C7D2692A-9024-4322-B558-6B94AB02C014}" srcOrd="1" destOrd="0" presId="urn:microsoft.com/office/officeart/2005/8/layout/orgChart1#1"/>
    <dgm:cxn modelId="{5F25426C-B2AB-4680-BD9E-89EE490EAD67}" type="presParOf" srcId="{C7D2692A-9024-4322-B558-6B94AB02C014}" destId="{6C9DB739-77ED-47BD-AC65-B0126F26CE0B}" srcOrd="0" destOrd="0" presId="urn:microsoft.com/office/officeart/2005/8/layout/orgChart1#1"/>
    <dgm:cxn modelId="{F9AACF6A-517F-4F51-9973-EF1DA78DCC0D}" type="presParOf" srcId="{6C9DB739-77ED-47BD-AC65-B0126F26CE0B}" destId="{06F655E3-D8FA-4A5F-A334-3562BCF65A31}" srcOrd="0" destOrd="0" presId="urn:microsoft.com/office/officeart/2005/8/layout/orgChart1#1"/>
    <dgm:cxn modelId="{1A79CBB2-C220-48C0-849C-5287EB1AF8C8}" type="presParOf" srcId="{6C9DB739-77ED-47BD-AC65-B0126F26CE0B}" destId="{D0E8B348-DC24-4A06-8817-2F9B632421EB}" srcOrd="1" destOrd="0" presId="urn:microsoft.com/office/officeart/2005/8/layout/orgChart1#1"/>
    <dgm:cxn modelId="{2FF445CC-F9D1-42DF-9F0E-30C51787314A}" type="presParOf" srcId="{C7D2692A-9024-4322-B558-6B94AB02C014}" destId="{B438D490-EBDA-4903-81CD-23FF97D5DD6F}" srcOrd="1" destOrd="0" presId="urn:microsoft.com/office/officeart/2005/8/layout/orgChart1#1"/>
    <dgm:cxn modelId="{CE6A606A-CE38-4F8A-85B5-BA78DE5F1D55}" type="presParOf" srcId="{C7D2692A-9024-4322-B558-6B94AB02C014}" destId="{EFE1B31E-1D32-404F-992B-E6A9E81154A5}" srcOrd="2" destOrd="0" presId="urn:microsoft.com/office/officeart/2005/8/layout/orgChart1#1"/>
    <dgm:cxn modelId="{1BE60460-C85E-4B71-815D-4F0254ACE34A}" type="presParOf" srcId="{DF30B081-BCEA-461F-8D1D-0837C5EF4003}" destId="{E8463B92-5F76-44F4-AA36-983123118F89}" srcOrd="2" destOrd="0" presId="urn:microsoft.com/office/officeart/2005/8/layout/orgChart1#1"/>
    <dgm:cxn modelId="{FEF6EF74-738C-4128-95E0-0EE60353384C}" type="presParOf" srcId="{DF30B081-BCEA-461F-8D1D-0837C5EF4003}" destId="{58EF63BD-8EEA-450A-8A2C-DED6DC27C3F1}" srcOrd="3" destOrd="0" presId="urn:microsoft.com/office/officeart/2005/8/layout/orgChart1#1"/>
    <dgm:cxn modelId="{7D16B121-F2EA-4450-832A-9DED4CB5EC0F}" type="presParOf" srcId="{58EF63BD-8EEA-450A-8A2C-DED6DC27C3F1}" destId="{A49849A1-A930-4738-AE45-9705F026F5C2}" srcOrd="0" destOrd="0" presId="urn:microsoft.com/office/officeart/2005/8/layout/orgChart1#1"/>
    <dgm:cxn modelId="{80DA8D0B-4F96-4961-A8F2-83E05990ED21}" type="presParOf" srcId="{A49849A1-A930-4738-AE45-9705F026F5C2}" destId="{0FB33D15-34F0-4C9F-BE4C-1E351D0981E5}" srcOrd="0" destOrd="0" presId="urn:microsoft.com/office/officeart/2005/8/layout/orgChart1#1"/>
    <dgm:cxn modelId="{F5ED0E6B-CA2B-4145-853C-96F834A554F1}" type="presParOf" srcId="{A49849A1-A930-4738-AE45-9705F026F5C2}" destId="{994B2623-84D3-42D1-B120-7642175BB37E}" srcOrd="1" destOrd="0" presId="urn:microsoft.com/office/officeart/2005/8/layout/orgChart1#1"/>
    <dgm:cxn modelId="{582319EC-046A-4FD6-80D6-7C1D30D235C8}" type="presParOf" srcId="{58EF63BD-8EEA-450A-8A2C-DED6DC27C3F1}" destId="{E480B5B1-4396-4465-8D08-33139D35DDD7}" srcOrd="1" destOrd="0" presId="urn:microsoft.com/office/officeart/2005/8/layout/orgChart1#1"/>
    <dgm:cxn modelId="{D54ED6CC-FBB7-486D-8140-11EC8C87FDB1}" type="presParOf" srcId="{58EF63BD-8EEA-450A-8A2C-DED6DC27C3F1}" destId="{3F752F9D-8629-4192-AA4E-782C72210759}" srcOrd="2" destOrd="0" presId="urn:microsoft.com/office/officeart/2005/8/layout/orgChart1#1"/>
    <dgm:cxn modelId="{A9FAA3D9-55F6-403B-8E38-AC4B636650FC}" type="presParOf" srcId="{DF30B081-BCEA-461F-8D1D-0837C5EF4003}" destId="{96081F85-2413-4E6E-A812-BC6EA81BA586}" srcOrd="4" destOrd="0" presId="urn:microsoft.com/office/officeart/2005/8/layout/orgChart1#1"/>
    <dgm:cxn modelId="{ACE3F37E-DF6F-4835-A3A8-486882ECC36E}" type="presParOf" srcId="{DF30B081-BCEA-461F-8D1D-0837C5EF4003}" destId="{CC68C06E-4AB3-4386-BEAC-CE4BAED7A462}" srcOrd="5" destOrd="0" presId="urn:microsoft.com/office/officeart/2005/8/layout/orgChart1#1"/>
    <dgm:cxn modelId="{29B43DC3-EE76-42C6-A288-EF7AD7EB5AFB}" type="presParOf" srcId="{CC68C06E-4AB3-4386-BEAC-CE4BAED7A462}" destId="{47DBFE4B-7F83-49A0-A258-98E956FBAED4}" srcOrd="0" destOrd="0" presId="urn:microsoft.com/office/officeart/2005/8/layout/orgChart1#1"/>
    <dgm:cxn modelId="{C5C409E4-6936-4C21-A765-F9E7DC6424DF}" type="presParOf" srcId="{47DBFE4B-7F83-49A0-A258-98E956FBAED4}" destId="{6A15D139-804A-46B3-9FA4-BB95E3181D1D}" srcOrd="0" destOrd="0" presId="urn:microsoft.com/office/officeart/2005/8/layout/orgChart1#1"/>
    <dgm:cxn modelId="{E82BBAC6-914B-4785-9E33-64B7813304CF}" type="presParOf" srcId="{47DBFE4B-7F83-49A0-A258-98E956FBAED4}" destId="{49FF1135-3847-40C9-9486-3250263EB027}" srcOrd="1" destOrd="0" presId="urn:microsoft.com/office/officeart/2005/8/layout/orgChart1#1"/>
    <dgm:cxn modelId="{9B95D85F-06AF-4BB4-9409-CD0D7F13815A}" type="presParOf" srcId="{CC68C06E-4AB3-4386-BEAC-CE4BAED7A462}" destId="{7189F017-05F8-4570-8F91-F1D56336611F}" srcOrd="1" destOrd="0" presId="urn:microsoft.com/office/officeart/2005/8/layout/orgChart1#1"/>
    <dgm:cxn modelId="{F7C55F6D-CCCB-4B24-A074-2136D17D53A5}" type="presParOf" srcId="{CC68C06E-4AB3-4386-BEAC-CE4BAED7A462}" destId="{7CAE8BAB-1C3F-43FE-9AC0-1E2BE3462AEA}" srcOrd="2" destOrd="0" presId="urn:microsoft.com/office/officeart/2005/8/layout/orgChart1#1"/>
    <dgm:cxn modelId="{CFA5A55A-82CE-4164-A5FA-5002FEFF8A6F}" type="presParOf" srcId="{77A42249-BC95-43DC-B1E3-050DF14F04F9}" destId="{2854D6A2-68FC-4ED2-85BA-FCA444ECB36A}" srcOrd="2" destOrd="0" presId="urn:microsoft.com/office/officeart/2005/8/layout/orgChart1#1"/>
    <dgm:cxn modelId="{475E339F-5DE0-4168-9B34-91E0F609280C}" type="presParOf" srcId="{2854D6A2-68FC-4ED2-85BA-FCA444ECB36A}" destId="{379D6FFC-2FDC-4AAD-8495-43B6F7956405}" srcOrd="0" destOrd="0" presId="urn:microsoft.com/office/officeart/2005/8/layout/orgChart1#1"/>
    <dgm:cxn modelId="{4726C763-A4BC-4367-AF65-28774582A684}" type="presParOf" srcId="{2854D6A2-68FC-4ED2-85BA-FCA444ECB36A}" destId="{FDB5E147-737C-468D-931E-E0CC927CF5E5}" srcOrd="1" destOrd="0" presId="urn:microsoft.com/office/officeart/2005/8/layout/orgChart1#1"/>
    <dgm:cxn modelId="{57DBCA4A-8840-4851-94F4-49D6DD5828A6}" type="presParOf" srcId="{FDB5E147-737C-468D-931E-E0CC927CF5E5}" destId="{AB97EFBD-88CC-4A9A-9824-37357B90959B}" srcOrd="0" destOrd="0" presId="urn:microsoft.com/office/officeart/2005/8/layout/orgChart1#1"/>
    <dgm:cxn modelId="{7586B2D0-690D-4A45-A9E5-3CBFA0A7B203}" type="presParOf" srcId="{AB97EFBD-88CC-4A9A-9824-37357B90959B}" destId="{93C65C55-02AA-4FF5-B1CB-889CAA8AB3EE}" srcOrd="0" destOrd="0" presId="urn:microsoft.com/office/officeart/2005/8/layout/orgChart1#1"/>
    <dgm:cxn modelId="{30DC927A-B88C-42E2-B235-05B1A5C850F2}" type="presParOf" srcId="{AB97EFBD-88CC-4A9A-9824-37357B90959B}" destId="{BA44BEFE-23F6-4F7D-BD2A-CDC0D2B2EC31}" srcOrd="1" destOrd="0" presId="urn:microsoft.com/office/officeart/2005/8/layout/orgChart1#1"/>
    <dgm:cxn modelId="{DDE1D55C-89CC-4B33-B2F2-12FB967C84B9}" type="presParOf" srcId="{FDB5E147-737C-468D-931E-E0CC927CF5E5}" destId="{CAE056BF-4FAE-4234-8D84-C3DB9A0DCB7F}" srcOrd="1" destOrd="0" presId="urn:microsoft.com/office/officeart/2005/8/layout/orgChart1#1"/>
    <dgm:cxn modelId="{57981524-D0DE-48F3-A2B0-B4DC17D736DF}" type="presParOf" srcId="{FDB5E147-737C-468D-931E-E0CC927CF5E5}" destId="{C833FBAA-8E6D-4674-9A49-54E86C9306A5}" srcOrd="2" destOrd="0" presId="urn:microsoft.com/office/officeart/2005/8/layout/orgChart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B8AB70-5968-4468-9FB2-2D83698171B8}" type="doc">
      <dgm:prSet loTypeId="urn:microsoft.com/office/officeart/2005/8/layout/chevron2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8B26DDA5-70F3-43B8-9FF1-1131D2AE926F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b="1" dirty="0" smtClean="0"/>
            <a:t>1</a:t>
          </a:r>
          <a:endParaRPr lang="ru-RU" sz="2000" b="1" dirty="0"/>
        </a:p>
      </dgm:t>
    </dgm:pt>
    <dgm:pt modelId="{0ADD3B7F-98AE-4700-9A16-91B3F6734B56}" type="parTrans" cxnId="{309893D7-141F-4BC3-AB26-8D748EFB60DE}">
      <dgm:prSet/>
      <dgm:spPr/>
      <dgm:t>
        <a:bodyPr/>
        <a:lstStyle/>
        <a:p>
          <a:endParaRPr lang="ru-RU"/>
        </a:p>
      </dgm:t>
    </dgm:pt>
    <dgm:pt modelId="{66E90907-1C64-44F2-93EA-AE0D9E51D1BD}" type="sibTrans" cxnId="{309893D7-141F-4BC3-AB26-8D748EFB60DE}">
      <dgm:prSet/>
      <dgm:spPr/>
      <dgm:t>
        <a:bodyPr/>
        <a:lstStyle/>
        <a:p>
          <a:endParaRPr lang="ru-RU"/>
        </a:p>
      </dgm:t>
    </dgm:pt>
    <dgm:pt modelId="{501C16A6-9857-4A1E-8B69-AA9508026BDD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Публичные слушания по проекту бюджета муниципального образования Мичуринское сельское поселение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5D0AAF-9C56-44D0-824C-9D22E6C2BF85}" type="parTrans" cxnId="{C59A8BCA-EAF9-4C5B-9E64-1AE5744FBAB9}">
      <dgm:prSet/>
      <dgm:spPr/>
      <dgm:t>
        <a:bodyPr/>
        <a:lstStyle/>
        <a:p>
          <a:endParaRPr lang="ru-RU"/>
        </a:p>
      </dgm:t>
    </dgm:pt>
    <dgm:pt modelId="{BA202A5B-4952-45AD-BD7A-407843613986}" type="sibTrans" cxnId="{C59A8BCA-EAF9-4C5B-9E64-1AE5744FBAB9}">
      <dgm:prSet/>
      <dgm:spPr/>
      <dgm:t>
        <a:bodyPr/>
        <a:lstStyle/>
        <a:p>
          <a:endParaRPr lang="ru-RU"/>
        </a:p>
      </dgm:t>
    </dgm:pt>
    <dgm:pt modelId="{9D708729-BB4D-4A4B-9852-A4B334C3BB17}" type="pres">
      <dgm:prSet presAssocID="{EDB8AB70-5968-4468-9FB2-2D83698171B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2BBEEE-D688-4624-90D9-AA1FFDA96BF0}" type="pres">
      <dgm:prSet presAssocID="{8B26DDA5-70F3-43B8-9FF1-1131D2AE926F}" presName="composite" presStyleCnt="0"/>
      <dgm:spPr/>
    </dgm:pt>
    <dgm:pt modelId="{C16426EE-5D41-45BE-B8F3-B38F1ED54AB7}" type="pres">
      <dgm:prSet presAssocID="{8B26DDA5-70F3-43B8-9FF1-1131D2AE926F}" presName="parentText" presStyleLbl="alignNode1" presStyleIdx="0" presStyleCnt="1" custScaleX="90476" custScaleY="81667" custLinFactNeighborX="2313" custLinFactNeighborY="143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A3FC2B-5F47-4DFD-8D16-3F5DEA59A38C}" type="pres">
      <dgm:prSet presAssocID="{8B26DDA5-70F3-43B8-9FF1-1131D2AE926F}" presName="descendantText" presStyleLbl="alignAcc1" presStyleIdx="0" presStyleCnt="1" custScaleX="83436" custScaleY="100000" custLinFactNeighborX="-7716" custLinFactNeighborY="22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9893D7-141F-4BC3-AB26-8D748EFB60DE}" srcId="{EDB8AB70-5968-4468-9FB2-2D83698171B8}" destId="{8B26DDA5-70F3-43B8-9FF1-1131D2AE926F}" srcOrd="0" destOrd="0" parTransId="{0ADD3B7F-98AE-4700-9A16-91B3F6734B56}" sibTransId="{66E90907-1C64-44F2-93EA-AE0D9E51D1BD}"/>
    <dgm:cxn modelId="{11852D92-2CFD-43F1-A9A5-C1BAB6B4E4EE}" type="presOf" srcId="{8B26DDA5-70F3-43B8-9FF1-1131D2AE926F}" destId="{C16426EE-5D41-45BE-B8F3-B38F1ED54AB7}" srcOrd="0" destOrd="0" presId="urn:microsoft.com/office/officeart/2005/8/layout/chevron2"/>
    <dgm:cxn modelId="{4433CBF3-2E08-4958-A1E0-7123429CE157}" type="presOf" srcId="{501C16A6-9857-4A1E-8B69-AA9508026BDD}" destId="{2CA3FC2B-5F47-4DFD-8D16-3F5DEA59A38C}" srcOrd="0" destOrd="0" presId="urn:microsoft.com/office/officeart/2005/8/layout/chevron2"/>
    <dgm:cxn modelId="{C59A8BCA-EAF9-4C5B-9E64-1AE5744FBAB9}" srcId="{8B26DDA5-70F3-43B8-9FF1-1131D2AE926F}" destId="{501C16A6-9857-4A1E-8B69-AA9508026BDD}" srcOrd="0" destOrd="0" parTransId="{885D0AAF-9C56-44D0-824C-9D22E6C2BF85}" sibTransId="{BA202A5B-4952-45AD-BD7A-407843613986}"/>
    <dgm:cxn modelId="{C5D73455-A1B6-410A-B844-F960FC3BAB2C}" type="presOf" srcId="{EDB8AB70-5968-4468-9FB2-2D83698171B8}" destId="{9D708729-BB4D-4A4B-9852-A4B334C3BB17}" srcOrd="0" destOrd="0" presId="urn:microsoft.com/office/officeart/2005/8/layout/chevron2"/>
    <dgm:cxn modelId="{287A2217-57D2-48D3-8972-9DBB7A44EB1A}" type="presParOf" srcId="{9D708729-BB4D-4A4B-9852-A4B334C3BB17}" destId="{A72BBEEE-D688-4624-90D9-AA1FFDA96BF0}" srcOrd="0" destOrd="0" presId="urn:microsoft.com/office/officeart/2005/8/layout/chevron2"/>
    <dgm:cxn modelId="{B6FE4C4D-3D96-4530-BBA6-EB84A6838F9B}" type="presParOf" srcId="{A72BBEEE-D688-4624-90D9-AA1FFDA96BF0}" destId="{C16426EE-5D41-45BE-B8F3-B38F1ED54AB7}" srcOrd="0" destOrd="0" presId="urn:microsoft.com/office/officeart/2005/8/layout/chevron2"/>
    <dgm:cxn modelId="{899E2DAC-A328-4BEE-B9A8-FBAD947CA546}" type="presParOf" srcId="{A72BBEEE-D688-4624-90D9-AA1FFDA96BF0}" destId="{2CA3FC2B-5F47-4DFD-8D16-3F5DEA59A3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B8AB70-5968-4468-9FB2-2D83698171B8}" type="doc">
      <dgm:prSet loTypeId="urn:microsoft.com/office/officeart/2005/8/layout/chevron2" loCatId="process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8B26DDA5-70F3-43B8-9FF1-1131D2AE926F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b="1" dirty="0" smtClean="0"/>
            <a:t>2</a:t>
          </a:r>
          <a:endParaRPr lang="ru-RU" sz="2000" b="1" dirty="0"/>
        </a:p>
      </dgm:t>
    </dgm:pt>
    <dgm:pt modelId="{0ADD3B7F-98AE-4700-9A16-91B3F6734B56}" type="parTrans" cxnId="{309893D7-141F-4BC3-AB26-8D748EFB60DE}">
      <dgm:prSet/>
      <dgm:spPr/>
      <dgm:t>
        <a:bodyPr/>
        <a:lstStyle/>
        <a:p>
          <a:endParaRPr lang="ru-RU"/>
        </a:p>
      </dgm:t>
    </dgm:pt>
    <dgm:pt modelId="{66E90907-1C64-44F2-93EA-AE0D9E51D1BD}" type="sibTrans" cxnId="{309893D7-141F-4BC3-AB26-8D748EFB60DE}">
      <dgm:prSet/>
      <dgm:spPr/>
      <dgm:t>
        <a:bodyPr/>
        <a:lstStyle/>
        <a:p>
          <a:endParaRPr lang="ru-RU"/>
        </a:p>
      </dgm:t>
    </dgm:pt>
    <dgm:pt modelId="{501C16A6-9857-4A1E-8B69-AA9508026BDD}">
      <dgm:prSet phldrT="[Текст]"/>
      <dgm:spPr/>
      <dgm:t>
        <a:bodyPr/>
        <a:lstStyle/>
        <a:p>
          <a:pPr algn="l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Публичные слушания по отчету об исполнения бюджета муниципального образования Мичуринское сельское поселение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5D0AAF-9C56-44D0-824C-9D22E6C2BF85}" type="parTrans" cxnId="{C59A8BCA-EAF9-4C5B-9E64-1AE5744FBAB9}">
      <dgm:prSet/>
      <dgm:spPr/>
      <dgm:t>
        <a:bodyPr/>
        <a:lstStyle/>
        <a:p>
          <a:endParaRPr lang="ru-RU"/>
        </a:p>
      </dgm:t>
    </dgm:pt>
    <dgm:pt modelId="{BA202A5B-4952-45AD-BD7A-407843613986}" type="sibTrans" cxnId="{C59A8BCA-EAF9-4C5B-9E64-1AE5744FBAB9}">
      <dgm:prSet/>
      <dgm:spPr/>
      <dgm:t>
        <a:bodyPr/>
        <a:lstStyle/>
        <a:p>
          <a:endParaRPr lang="ru-RU"/>
        </a:p>
      </dgm:t>
    </dgm:pt>
    <dgm:pt modelId="{9D708729-BB4D-4A4B-9852-A4B334C3BB17}" type="pres">
      <dgm:prSet presAssocID="{EDB8AB70-5968-4468-9FB2-2D83698171B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2BBEEE-D688-4624-90D9-AA1FFDA96BF0}" type="pres">
      <dgm:prSet presAssocID="{8B26DDA5-70F3-43B8-9FF1-1131D2AE926F}" presName="composite" presStyleCnt="0"/>
      <dgm:spPr/>
    </dgm:pt>
    <dgm:pt modelId="{C16426EE-5D41-45BE-B8F3-B38F1ED54AB7}" type="pres">
      <dgm:prSet presAssocID="{8B26DDA5-70F3-43B8-9FF1-1131D2AE926F}" presName="parentText" presStyleLbl="alignNode1" presStyleIdx="0" presStyleCnt="1" custScaleX="90476" custScaleY="81667" custLinFactNeighborX="8155" custLinFactNeighborY="-91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A3FC2B-5F47-4DFD-8D16-3F5DEA59A38C}" type="pres">
      <dgm:prSet presAssocID="{8B26DDA5-70F3-43B8-9FF1-1131D2AE926F}" presName="descendantText" presStyleLbl="alignAcc1" presStyleIdx="0" presStyleCnt="1" custScaleX="96303" custScaleY="100001" custLinFactNeighborX="0" custLinFactNeighborY="-358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9893D7-141F-4BC3-AB26-8D748EFB60DE}" srcId="{EDB8AB70-5968-4468-9FB2-2D83698171B8}" destId="{8B26DDA5-70F3-43B8-9FF1-1131D2AE926F}" srcOrd="0" destOrd="0" parTransId="{0ADD3B7F-98AE-4700-9A16-91B3F6734B56}" sibTransId="{66E90907-1C64-44F2-93EA-AE0D9E51D1BD}"/>
    <dgm:cxn modelId="{F258191C-C490-4127-9ABE-30BA90D8A846}" type="presOf" srcId="{EDB8AB70-5968-4468-9FB2-2D83698171B8}" destId="{9D708729-BB4D-4A4B-9852-A4B334C3BB17}" srcOrd="0" destOrd="0" presId="urn:microsoft.com/office/officeart/2005/8/layout/chevron2"/>
    <dgm:cxn modelId="{C59A8BCA-EAF9-4C5B-9E64-1AE5744FBAB9}" srcId="{8B26DDA5-70F3-43B8-9FF1-1131D2AE926F}" destId="{501C16A6-9857-4A1E-8B69-AA9508026BDD}" srcOrd="0" destOrd="0" parTransId="{885D0AAF-9C56-44D0-824C-9D22E6C2BF85}" sibTransId="{BA202A5B-4952-45AD-BD7A-407843613986}"/>
    <dgm:cxn modelId="{646BDD41-341F-40F7-8F28-E53264724E91}" type="presOf" srcId="{501C16A6-9857-4A1E-8B69-AA9508026BDD}" destId="{2CA3FC2B-5F47-4DFD-8D16-3F5DEA59A38C}" srcOrd="0" destOrd="0" presId="urn:microsoft.com/office/officeart/2005/8/layout/chevron2"/>
    <dgm:cxn modelId="{69077EAD-33FF-456F-891C-9BE4868BF5A8}" type="presOf" srcId="{8B26DDA5-70F3-43B8-9FF1-1131D2AE926F}" destId="{C16426EE-5D41-45BE-B8F3-B38F1ED54AB7}" srcOrd="0" destOrd="0" presId="urn:microsoft.com/office/officeart/2005/8/layout/chevron2"/>
    <dgm:cxn modelId="{0C32DA34-E183-4068-8F63-4C3E26A61BB2}" type="presParOf" srcId="{9D708729-BB4D-4A4B-9852-A4B334C3BB17}" destId="{A72BBEEE-D688-4624-90D9-AA1FFDA96BF0}" srcOrd="0" destOrd="0" presId="urn:microsoft.com/office/officeart/2005/8/layout/chevron2"/>
    <dgm:cxn modelId="{87175196-5CF9-4536-B692-E5C0A8CAE344}" type="presParOf" srcId="{A72BBEEE-D688-4624-90D9-AA1FFDA96BF0}" destId="{C16426EE-5D41-45BE-B8F3-B38F1ED54AB7}" srcOrd="0" destOrd="0" presId="urn:microsoft.com/office/officeart/2005/8/layout/chevron2"/>
    <dgm:cxn modelId="{57AB4E39-BA7B-47E2-8B46-54F46F97BFB1}" type="presParOf" srcId="{A72BBEEE-D688-4624-90D9-AA1FFDA96BF0}" destId="{2CA3FC2B-5F47-4DFD-8D16-3F5DEA59A3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B8AB70-5968-4468-9FB2-2D83698171B8}" type="doc">
      <dgm:prSet loTypeId="urn:microsoft.com/office/officeart/2005/8/layout/chevron2" loCatId="process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8B26DDA5-70F3-43B8-9FF1-1131D2AE926F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b="1" dirty="0" smtClean="0"/>
            <a:t>3</a:t>
          </a:r>
          <a:endParaRPr lang="ru-RU" sz="2000" b="1" dirty="0"/>
        </a:p>
      </dgm:t>
    </dgm:pt>
    <dgm:pt modelId="{0ADD3B7F-98AE-4700-9A16-91B3F6734B56}" type="parTrans" cxnId="{309893D7-141F-4BC3-AB26-8D748EFB60DE}">
      <dgm:prSet/>
      <dgm:spPr/>
      <dgm:t>
        <a:bodyPr/>
        <a:lstStyle/>
        <a:p>
          <a:endParaRPr lang="ru-RU"/>
        </a:p>
      </dgm:t>
    </dgm:pt>
    <dgm:pt modelId="{66E90907-1C64-44F2-93EA-AE0D9E51D1BD}" type="sibTrans" cxnId="{309893D7-141F-4BC3-AB26-8D748EFB60DE}">
      <dgm:prSet/>
      <dgm:spPr/>
      <dgm:t>
        <a:bodyPr/>
        <a:lstStyle/>
        <a:p>
          <a:endParaRPr lang="ru-RU"/>
        </a:p>
      </dgm:t>
    </dgm:pt>
    <dgm:pt modelId="{501C16A6-9857-4A1E-8B69-AA9508026BDD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Общественные обсуждения муниципальных программ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5D0AAF-9C56-44D0-824C-9D22E6C2BF85}" type="parTrans" cxnId="{C59A8BCA-EAF9-4C5B-9E64-1AE5744FBAB9}">
      <dgm:prSet/>
      <dgm:spPr/>
      <dgm:t>
        <a:bodyPr/>
        <a:lstStyle/>
        <a:p>
          <a:endParaRPr lang="ru-RU"/>
        </a:p>
      </dgm:t>
    </dgm:pt>
    <dgm:pt modelId="{BA202A5B-4952-45AD-BD7A-407843613986}" type="sibTrans" cxnId="{C59A8BCA-EAF9-4C5B-9E64-1AE5744FBAB9}">
      <dgm:prSet/>
      <dgm:spPr/>
      <dgm:t>
        <a:bodyPr/>
        <a:lstStyle/>
        <a:p>
          <a:endParaRPr lang="ru-RU"/>
        </a:p>
      </dgm:t>
    </dgm:pt>
    <dgm:pt modelId="{9D708729-BB4D-4A4B-9852-A4B334C3BB17}" type="pres">
      <dgm:prSet presAssocID="{EDB8AB70-5968-4468-9FB2-2D83698171B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2BBEEE-D688-4624-90D9-AA1FFDA96BF0}" type="pres">
      <dgm:prSet presAssocID="{8B26DDA5-70F3-43B8-9FF1-1131D2AE926F}" presName="composite" presStyleCnt="0"/>
      <dgm:spPr/>
    </dgm:pt>
    <dgm:pt modelId="{C16426EE-5D41-45BE-B8F3-B38F1ED54AB7}" type="pres">
      <dgm:prSet presAssocID="{8B26DDA5-70F3-43B8-9FF1-1131D2AE926F}" presName="parentText" presStyleLbl="alignNode1" presStyleIdx="0" presStyleCnt="1" custScaleX="90476" custScaleY="81667" custLinFactNeighborX="0" custLinFactNeighborY="-91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A3FC2B-5F47-4DFD-8D16-3F5DEA59A38C}" type="pres">
      <dgm:prSet presAssocID="{8B26DDA5-70F3-43B8-9FF1-1131D2AE926F}" presName="descendantText" presStyleLbl="alignAcc1" presStyleIdx="0" presStyleCnt="1" custScaleY="100001" custLinFactNeighborX="3228" custLinFactNeighborY="-71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9893D7-141F-4BC3-AB26-8D748EFB60DE}" srcId="{EDB8AB70-5968-4468-9FB2-2D83698171B8}" destId="{8B26DDA5-70F3-43B8-9FF1-1131D2AE926F}" srcOrd="0" destOrd="0" parTransId="{0ADD3B7F-98AE-4700-9A16-91B3F6734B56}" sibTransId="{66E90907-1C64-44F2-93EA-AE0D9E51D1BD}"/>
    <dgm:cxn modelId="{04EA50A0-A5F9-477A-A9A2-2DC28F9E63D3}" type="presOf" srcId="{8B26DDA5-70F3-43B8-9FF1-1131D2AE926F}" destId="{C16426EE-5D41-45BE-B8F3-B38F1ED54AB7}" srcOrd="0" destOrd="0" presId="urn:microsoft.com/office/officeart/2005/8/layout/chevron2"/>
    <dgm:cxn modelId="{C59A8BCA-EAF9-4C5B-9E64-1AE5744FBAB9}" srcId="{8B26DDA5-70F3-43B8-9FF1-1131D2AE926F}" destId="{501C16A6-9857-4A1E-8B69-AA9508026BDD}" srcOrd="0" destOrd="0" parTransId="{885D0AAF-9C56-44D0-824C-9D22E6C2BF85}" sibTransId="{BA202A5B-4952-45AD-BD7A-407843613986}"/>
    <dgm:cxn modelId="{BDB185A7-D995-44F1-8CF4-A13E855EF795}" type="presOf" srcId="{501C16A6-9857-4A1E-8B69-AA9508026BDD}" destId="{2CA3FC2B-5F47-4DFD-8D16-3F5DEA59A38C}" srcOrd="0" destOrd="0" presId="urn:microsoft.com/office/officeart/2005/8/layout/chevron2"/>
    <dgm:cxn modelId="{6AEBABD6-54E6-42CD-8E16-DCE816157EF2}" type="presOf" srcId="{EDB8AB70-5968-4468-9FB2-2D83698171B8}" destId="{9D708729-BB4D-4A4B-9852-A4B334C3BB17}" srcOrd="0" destOrd="0" presId="urn:microsoft.com/office/officeart/2005/8/layout/chevron2"/>
    <dgm:cxn modelId="{00B3015E-CB23-4218-B236-F4D569044DFE}" type="presParOf" srcId="{9D708729-BB4D-4A4B-9852-A4B334C3BB17}" destId="{A72BBEEE-D688-4624-90D9-AA1FFDA96BF0}" srcOrd="0" destOrd="0" presId="urn:microsoft.com/office/officeart/2005/8/layout/chevron2"/>
    <dgm:cxn modelId="{19952353-749E-4648-A916-36887989A421}" type="presParOf" srcId="{A72BBEEE-D688-4624-90D9-AA1FFDA96BF0}" destId="{C16426EE-5D41-45BE-B8F3-B38F1ED54AB7}" srcOrd="0" destOrd="0" presId="urn:microsoft.com/office/officeart/2005/8/layout/chevron2"/>
    <dgm:cxn modelId="{2D908A1B-DF32-42F5-993E-98639A8917BE}" type="presParOf" srcId="{A72BBEEE-D688-4624-90D9-AA1FFDA96BF0}" destId="{2CA3FC2B-5F47-4DFD-8D16-3F5DEA59A3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9D6FFC-2FDC-4AAD-8495-43B6F7956405}">
      <dsp:nvSpPr>
        <dsp:cNvPr id="0" name=""/>
        <dsp:cNvSpPr/>
      </dsp:nvSpPr>
      <dsp:spPr>
        <a:xfrm>
          <a:off x="3606571" y="941628"/>
          <a:ext cx="194882" cy="870586"/>
        </a:xfrm>
        <a:custGeom>
          <a:avLst/>
          <a:gdLst/>
          <a:ahLst/>
          <a:cxnLst/>
          <a:rect l="0" t="0" r="0" b="0"/>
          <a:pathLst>
            <a:path>
              <a:moveTo>
                <a:pt x="194882" y="0"/>
              </a:moveTo>
              <a:lnTo>
                <a:pt x="194882" y="870586"/>
              </a:lnTo>
              <a:lnTo>
                <a:pt x="0" y="87058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081F85-2413-4E6E-A812-BC6EA81BA586}">
      <dsp:nvSpPr>
        <dsp:cNvPr id="0" name=""/>
        <dsp:cNvSpPr/>
      </dsp:nvSpPr>
      <dsp:spPr>
        <a:xfrm>
          <a:off x="3801454" y="941628"/>
          <a:ext cx="2725258" cy="1789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0085"/>
              </a:lnTo>
              <a:lnTo>
                <a:pt x="2725258" y="1580085"/>
              </a:lnTo>
              <a:lnTo>
                <a:pt x="2725258" y="17899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463B92-5F76-44F4-AA36-983123118F89}">
      <dsp:nvSpPr>
        <dsp:cNvPr id="0" name=""/>
        <dsp:cNvSpPr/>
      </dsp:nvSpPr>
      <dsp:spPr>
        <a:xfrm>
          <a:off x="3666067" y="941628"/>
          <a:ext cx="91440" cy="1789938"/>
        </a:xfrm>
        <a:custGeom>
          <a:avLst/>
          <a:gdLst/>
          <a:ahLst/>
          <a:cxnLst/>
          <a:rect l="0" t="0" r="0" b="0"/>
          <a:pathLst>
            <a:path>
              <a:moveTo>
                <a:pt x="135386" y="0"/>
              </a:moveTo>
              <a:lnTo>
                <a:pt x="135386" y="1580085"/>
              </a:lnTo>
              <a:lnTo>
                <a:pt x="45720" y="1580085"/>
              </a:lnTo>
              <a:lnTo>
                <a:pt x="45720" y="17899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7D6895-CE3D-4A68-AD1A-6FB50A59DEAF}">
      <dsp:nvSpPr>
        <dsp:cNvPr id="0" name=""/>
        <dsp:cNvSpPr/>
      </dsp:nvSpPr>
      <dsp:spPr>
        <a:xfrm>
          <a:off x="1001498" y="941628"/>
          <a:ext cx="2799955" cy="1789938"/>
        </a:xfrm>
        <a:custGeom>
          <a:avLst/>
          <a:gdLst/>
          <a:ahLst/>
          <a:cxnLst/>
          <a:rect l="0" t="0" r="0" b="0"/>
          <a:pathLst>
            <a:path>
              <a:moveTo>
                <a:pt x="2799955" y="0"/>
              </a:moveTo>
              <a:lnTo>
                <a:pt x="2799955" y="1580085"/>
              </a:lnTo>
              <a:lnTo>
                <a:pt x="0" y="1580085"/>
              </a:lnTo>
              <a:lnTo>
                <a:pt x="0" y="17899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71D18D-4A69-498D-8200-0E3D28C95BC3}">
      <dsp:nvSpPr>
        <dsp:cNvPr id="0" name=""/>
        <dsp:cNvSpPr/>
      </dsp:nvSpPr>
      <dsp:spPr>
        <a:xfrm>
          <a:off x="2802158" y="134327"/>
          <a:ext cx="1998590" cy="807300"/>
        </a:xfrm>
        <a:prstGeom prst="rect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Составление проекта бюджета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02158" y="134327"/>
        <a:ext cx="1998590" cy="807300"/>
      </dsp:txXfrm>
    </dsp:sp>
    <dsp:sp modelId="{06F655E3-D8FA-4A5F-A334-3562BCF65A31}">
      <dsp:nvSpPr>
        <dsp:cNvPr id="0" name=""/>
        <dsp:cNvSpPr/>
      </dsp:nvSpPr>
      <dsp:spPr>
        <a:xfrm>
          <a:off x="2202" y="2731566"/>
          <a:ext cx="1998590" cy="999295"/>
        </a:xfrm>
        <a:prstGeom prst="rect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Исполнение бюджета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02" y="2731566"/>
        <a:ext cx="1998590" cy="999295"/>
      </dsp:txXfrm>
    </dsp:sp>
    <dsp:sp modelId="{0FB33D15-34F0-4C9F-BE4C-1E351D0981E5}">
      <dsp:nvSpPr>
        <dsp:cNvPr id="0" name=""/>
        <dsp:cNvSpPr/>
      </dsp:nvSpPr>
      <dsp:spPr>
        <a:xfrm>
          <a:off x="2420497" y="2731566"/>
          <a:ext cx="2582579" cy="999295"/>
        </a:xfrm>
        <a:prstGeom prst="rect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 Составление, внешняя проверка, рассмотрение и утверждение бюджетной отчетности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20497" y="2731566"/>
        <a:ext cx="2582579" cy="999295"/>
      </dsp:txXfrm>
    </dsp:sp>
    <dsp:sp modelId="{6A15D139-804A-46B3-9FA4-BB95E3181D1D}">
      <dsp:nvSpPr>
        <dsp:cNvPr id="0" name=""/>
        <dsp:cNvSpPr/>
      </dsp:nvSpPr>
      <dsp:spPr>
        <a:xfrm>
          <a:off x="5422780" y="2731566"/>
          <a:ext cx="2207863" cy="999295"/>
        </a:xfrm>
        <a:prstGeom prst="rect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5. Осуществление муниципального финансового контроля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22780" y="2731566"/>
        <a:ext cx="2207863" cy="999295"/>
      </dsp:txXfrm>
    </dsp:sp>
    <dsp:sp modelId="{93C65C55-02AA-4FF5-B1CB-889CAA8AB3EE}">
      <dsp:nvSpPr>
        <dsp:cNvPr id="0" name=""/>
        <dsp:cNvSpPr/>
      </dsp:nvSpPr>
      <dsp:spPr>
        <a:xfrm>
          <a:off x="1607980" y="1465938"/>
          <a:ext cx="1998590" cy="692551"/>
        </a:xfrm>
        <a:prstGeom prst="rect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Рассмотрение и утверждение бюджета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07980" y="1465938"/>
        <a:ext cx="1998590" cy="6925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6426EE-5D41-45BE-B8F3-B38F1ED54AB7}">
      <dsp:nvSpPr>
        <dsp:cNvPr id="0" name=""/>
        <dsp:cNvSpPr/>
      </dsp:nvSpPr>
      <dsp:spPr>
        <a:xfrm rot="5400000">
          <a:off x="104167" y="344595"/>
          <a:ext cx="1423517" cy="1103945"/>
        </a:xfrm>
        <a:prstGeom prst="chevron">
          <a:avLst/>
        </a:prstGeom>
        <a:solidFill>
          <a:srgbClr val="00B050"/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1</a:t>
          </a:r>
          <a:endParaRPr lang="ru-RU" sz="2000" b="1" kern="1200" dirty="0"/>
        </a:p>
      </dsp:txBody>
      <dsp:txXfrm rot="-5400000">
        <a:off x="263954" y="736782"/>
        <a:ext cx="1103945" cy="319572"/>
      </dsp:txXfrm>
    </dsp:sp>
    <dsp:sp modelId="{2CA3FC2B-5F47-4DFD-8D16-3F5DEA59A38C}">
      <dsp:nvSpPr>
        <dsp:cNvPr id="0" name=""/>
        <dsp:cNvSpPr/>
      </dsp:nvSpPr>
      <dsp:spPr>
        <a:xfrm rot="5400000">
          <a:off x="3296449" y="-1623538"/>
          <a:ext cx="1132999" cy="47496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Публичные слушания по проекту бюджета муниципального образования Мичуринское сельское поселение</a:t>
          </a:r>
          <a:endParaRPr lang="ru-RU" sz="19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488104" y="240115"/>
        <a:ext cx="4694382" cy="10223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6426EE-5D41-45BE-B8F3-B38F1ED54AB7}">
      <dsp:nvSpPr>
        <dsp:cNvPr id="0" name=""/>
        <dsp:cNvSpPr/>
      </dsp:nvSpPr>
      <dsp:spPr>
        <a:xfrm rot="5400000">
          <a:off x="-14415" y="158421"/>
          <a:ext cx="1411362" cy="1094519"/>
        </a:xfrm>
        <a:prstGeom prst="chevron">
          <a:avLst/>
        </a:prstGeom>
        <a:solidFill>
          <a:srgbClr val="00B050"/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2</a:t>
          </a:r>
          <a:endParaRPr lang="ru-RU" sz="2000" b="1" kern="1200" dirty="0"/>
        </a:p>
      </dsp:txBody>
      <dsp:txXfrm rot="-5400000">
        <a:off x="144007" y="547260"/>
        <a:ext cx="1094519" cy="316843"/>
      </dsp:txXfrm>
    </dsp:sp>
    <dsp:sp modelId="{2CA3FC2B-5F47-4DFD-8D16-3F5DEA59A38C}">
      <dsp:nvSpPr>
        <dsp:cNvPr id="0" name=""/>
        <dsp:cNvSpPr/>
      </dsp:nvSpPr>
      <dsp:spPr>
        <a:xfrm rot="5400000">
          <a:off x="3146893" y="-1801101"/>
          <a:ext cx="1123336" cy="4725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Публичные слушания по отчету об исполнения бюджета муниципального образования Мичуринское сельское поселение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345792" y="54837"/>
        <a:ext cx="4670702" cy="10136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6426EE-5D41-45BE-B8F3-B38F1ED54AB7}">
      <dsp:nvSpPr>
        <dsp:cNvPr id="0" name=""/>
        <dsp:cNvSpPr/>
      </dsp:nvSpPr>
      <dsp:spPr>
        <a:xfrm rot="5400000">
          <a:off x="-158421" y="158421"/>
          <a:ext cx="1411362" cy="1094519"/>
        </a:xfrm>
        <a:prstGeom prst="chevron">
          <a:avLst/>
        </a:prstGeom>
        <a:solidFill>
          <a:srgbClr val="00B050"/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3</a:t>
          </a:r>
          <a:endParaRPr lang="ru-RU" sz="2000" b="1" kern="1200" dirty="0"/>
        </a:p>
      </dsp:txBody>
      <dsp:txXfrm rot="-5400000">
        <a:off x="1" y="547260"/>
        <a:ext cx="1094519" cy="316843"/>
      </dsp:txXfrm>
    </dsp:sp>
    <dsp:sp modelId="{2CA3FC2B-5F47-4DFD-8D16-3F5DEA59A38C}">
      <dsp:nvSpPr>
        <dsp:cNvPr id="0" name=""/>
        <dsp:cNvSpPr/>
      </dsp:nvSpPr>
      <dsp:spPr>
        <a:xfrm rot="5400000">
          <a:off x="3101541" y="-1891806"/>
          <a:ext cx="1123336" cy="49069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Общественные обсуждения муниципальных программ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09735" y="54837"/>
        <a:ext cx="4852112" cy="1013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#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A4C79-5ED1-4DAD-90EB-9B8EC6A42A78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418AA-48E1-4AB7-BC54-E2C0A418E3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72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6964" y="274638"/>
            <a:ext cx="8230073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6964" y="1600200"/>
            <a:ext cx="4038349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7107" y="1600200"/>
            <a:ext cx="403993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6964" y="3938589"/>
            <a:ext cx="4038349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7107" y="3938589"/>
            <a:ext cx="403993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7E114-6936-4D08-B4D4-449ECC124D32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7085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24BD8-64AC-4705-85AD-68A0A774ECA2}" type="datetimeFigureOut">
              <a:rPr lang="ru-RU"/>
              <a:t>08.05.2026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C313C-682B-4B4C-9246-73A8B4270335}" type="slidenum">
              <a:rPr lang="ru-RU" altLang="ru-RU"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571" y="2276872"/>
            <a:ext cx="6400800" cy="381642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x-none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юджет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образования </a:t>
            </a:r>
          </a:p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Мичуринское </a:t>
            </a:r>
            <a:r>
              <a:rPr lang="x-none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x-none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поселени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</a:p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Белогорского района Республики Крым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x-none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x-none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 </a:t>
            </a:r>
            <a:r>
              <a:rPr lang="x-none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на плановый период 2027 и 2028 годов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908720"/>
            <a:ext cx="842493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Бюджет для граждан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64796" y="81839"/>
            <a:ext cx="711968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10541" cmpd="sng">
                  <a:solidFill>
                    <a:schemeClr val="tx1"/>
                  </a:solidFill>
                  <a:prstDash val="solid"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характеристики бюджета </a:t>
            </a:r>
            <a:r>
              <a:rPr lang="ru-RU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Мичуринское сельское поселение Белогорского района Республики Крым на 2025 год и на плановый период 2026 и 2027 годов</a:t>
            </a:r>
            <a:r>
              <a:rPr lang="en-US" sz="2000" b="1" dirty="0" smtClean="0">
                <a:ln w="10541" cmpd="sng">
                  <a:solidFill>
                    <a:schemeClr val="tx1"/>
                  </a:solidFill>
                  <a:prstDash val="solid"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n w="10541" cmpd="sng">
                <a:solidFill>
                  <a:schemeClr val="tx1"/>
                </a:solidFill>
                <a:prstDash val="solid"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8670" y="1700808"/>
            <a:ext cx="2529154" cy="72993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11885" y="1700809"/>
            <a:ext cx="1622082" cy="72993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51920" y="4941168"/>
            <a:ext cx="1382047" cy="474328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0,0</a:t>
            </a:r>
            <a:endPara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8670" y="2759715"/>
            <a:ext cx="2529154" cy="64633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Доходы</a:t>
            </a:r>
            <a:endParaRPr lang="ru-RU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8670" y="3717032"/>
            <a:ext cx="2529154" cy="646331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/>
              </a:rPr>
              <a:t>Расходы</a:t>
            </a:r>
            <a:endParaRPr lang="ru-RU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8670" y="4869161"/>
            <a:ext cx="2529154" cy="584775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Дефицит(-), Профицит</a:t>
            </a:r>
            <a:r>
              <a:rPr lang="ru-RU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(+),                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3937823" y="2759715"/>
            <a:ext cx="1296144" cy="5219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8 565 819,00 рублей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flipH="1">
            <a:off x="3937823" y="3832215"/>
            <a:ext cx="1296144" cy="5219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8 565 819,00 рублей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410378" y="1700809"/>
            <a:ext cx="1622082" cy="72993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2027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236296" y="1700809"/>
            <a:ext cx="1622082" cy="72993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2028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5616298" y="2771140"/>
            <a:ext cx="1296144" cy="5219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8 960 971,00 рублей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flipH="1">
            <a:off x="7294773" y="2743261"/>
            <a:ext cx="1296144" cy="5219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9 384 039,00 рублей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flipH="1">
            <a:off x="5573347" y="3870315"/>
            <a:ext cx="1296144" cy="5219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8 960 971,00 рублей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7399265" y="3870315"/>
            <a:ext cx="1296144" cy="52197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9 384 039,00 рублей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530395" y="4924384"/>
            <a:ext cx="1382047" cy="474328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0,0</a:t>
            </a:r>
            <a:endPara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304556" y="4924384"/>
            <a:ext cx="1382047" cy="474328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0,0</a:t>
            </a:r>
            <a:endPara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/>
          <p:cNvSpPr/>
          <p:nvPr/>
        </p:nvSpPr>
        <p:spPr>
          <a:xfrm rot="5400000">
            <a:off x="1090574" y="3426737"/>
            <a:ext cx="442486" cy="124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11482" y="2543583"/>
            <a:ext cx="2388467" cy="5966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8 565 819,00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6511" y="224734"/>
            <a:ext cx="739942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муниципального образования Мичуринское сельское поселение Белогорского района Республики Крым на 2025 год и на плановый период 2026 и 2027 годов</a:t>
            </a:r>
          </a:p>
        </p:txBody>
      </p:sp>
      <p:sp>
        <p:nvSpPr>
          <p:cNvPr id="38" name="TextBox 37"/>
          <p:cNvSpPr txBox="1"/>
          <p:nvPr/>
        </p:nvSpPr>
        <p:spPr>
          <a:xfrm flipH="1">
            <a:off x="180083" y="5589240"/>
            <a:ext cx="2388468" cy="4603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1 035 019,00 руб.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 rot="10800000" flipH="1" flipV="1">
            <a:off x="140265" y="4012106"/>
            <a:ext cx="2376264" cy="6451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        </a:t>
            </a:r>
          </a:p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7 530 800,00 руб.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1107154" y="5043167"/>
            <a:ext cx="442486" cy="124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1151920" y="2214286"/>
            <a:ext cx="319792" cy="934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0777" y="1484784"/>
            <a:ext cx="1622082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45180" y="1475520"/>
            <a:ext cx="1622082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2027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922963" y="1484784"/>
            <a:ext cx="1622082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>
                <a:shade val="50000"/>
                <a:shade val="75000"/>
                <a:satMod val="125000"/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2028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4448113" y="2199294"/>
            <a:ext cx="319792" cy="934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7574108" y="2199293"/>
            <a:ext cx="319792" cy="934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420254" y="2534834"/>
            <a:ext cx="2388467" cy="5966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8 960 971,00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93061" y="2523796"/>
            <a:ext cx="2388467" cy="59663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9 384 039,00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0800000" flipH="1" flipV="1">
            <a:off x="3335577" y="4012107"/>
            <a:ext cx="2376264" cy="6451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        </a:t>
            </a:r>
          </a:p>
          <a:p>
            <a:pPr algn="ctr"/>
            <a:r>
              <a:rPr lang="ru-RU" sz="1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7 928 400,00 руб.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0800000" flipH="1" flipV="1">
            <a:off x="6561661" y="4012106"/>
            <a:ext cx="2376264" cy="6451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        </a:t>
            </a:r>
          </a:p>
          <a:p>
            <a:pPr algn="ctr"/>
            <a:r>
              <a:rPr lang="ru-RU" sz="1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8 333 300,00 </a:t>
            </a:r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трелка вправо 24"/>
          <p:cNvSpPr/>
          <p:nvPr/>
        </p:nvSpPr>
        <p:spPr>
          <a:xfrm rot="5400000">
            <a:off x="7483887" y="3515736"/>
            <a:ext cx="442486" cy="124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5400000">
            <a:off x="4372478" y="3480723"/>
            <a:ext cx="442486" cy="124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5400000">
            <a:off x="4364966" y="5038344"/>
            <a:ext cx="442486" cy="124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5400000">
            <a:off x="7466050" y="5038344"/>
            <a:ext cx="442486" cy="1249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 flipH="1">
            <a:off x="3468879" y="5589239"/>
            <a:ext cx="2388468" cy="4603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1 032 571,00 руб.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flipH="1">
            <a:off x="6476267" y="5589238"/>
            <a:ext cx="2388468" cy="4603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1 050 739,00 руб.</a:t>
            </a:r>
            <a:endParaRPr lang="ru-RU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Прогнозируемый объем и структура налоговых и неналоговых доходов бюджета муниципального образования Мичуринское сельское поселение Белогорского района Республики Крым на 2026 год и на плановый период 2027 и 2028годов</a:t>
            </a:r>
            <a:endParaRPr lang="ru-RU" sz="16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646768206"/>
              </p:ext>
            </p:extLst>
          </p:nvPr>
        </p:nvGraphicFramePr>
        <p:xfrm>
          <a:off x="755574" y="1340774"/>
          <a:ext cx="7776867" cy="47711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6858"/>
                <a:gridCol w="800147"/>
                <a:gridCol w="1094236"/>
                <a:gridCol w="1094236"/>
                <a:gridCol w="994569"/>
                <a:gridCol w="994569"/>
                <a:gridCol w="802252"/>
              </a:tblGrid>
              <a:tr h="230901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Прогноз на 2026 год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Прогноз на 2027 год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Прогноз на 2028 год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12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Сумма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Структура, 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Сумма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Структура, 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Сумма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Структура, 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334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Налоговые и неналоговые доходы – всего 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7 530 800,00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100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7 928 400,00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100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8 333 300,00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100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61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в том числе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334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Налог на доходы физических лиц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2 067 700,00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27,5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2 245 500,00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28,3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511810" algn="ctr"/>
                          <a:tab pos="1019175" algn="l"/>
                        </a:tabLs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2 420 600,00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29,00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334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Единый сельскохозяйственный налог 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556 200,00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588 000,00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621 500,00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612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Земельный налог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1 530 000,00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20,3</a:t>
                      </a: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1 574 400,00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19,9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1 620 500,00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19,4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334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Налог на имущество физических лиц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174 400,00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2,3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191 800,00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2,4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211 000,00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2,5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946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Доходы, получаемые в виде арендной платы, а также средства от продажи права на заключение договоров аренды за земли, находящиеся в собственности сельских поселений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2 538 100,00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33,7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2 639 700,00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33,3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2 745 200,00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32,9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501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Доходы от сдачи в аренду имущества, составляющего казну сельских поселений (за исключением земельных участков)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614 400,00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8,2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639 000,00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8,1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664 000,00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8,0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779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Доходы от продажи материальных и нематериальных активов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altLang="en-US" sz="900">
                          <a:effectLst/>
                        </a:rPr>
                        <a:t>50 000</a:t>
                      </a:r>
                      <a:r>
                        <a:rPr lang="en-US" sz="900">
                          <a:effectLst/>
                        </a:rPr>
                        <a:t>.00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altLang="en-US" sz="900">
                          <a:effectLst/>
                        </a:rPr>
                        <a:t>50 </a:t>
                      </a:r>
                      <a:r>
                        <a:rPr lang="en-US" sz="900">
                          <a:effectLst/>
                        </a:rPr>
                        <a:t>000.00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altLang="en-US" sz="900">
                          <a:solidFill>
                            <a:schemeClr val="tx1"/>
                          </a:solidFill>
                          <a:effectLst/>
                        </a:rPr>
                        <a:t>50 000</a:t>
                      </a: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</a:rPr>
                        <a:t>.00</a:t>
                      </a:r>
                      <a:endParaRPr lang="en-US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</a:p>
                  </a:txBody>
                  <a:tcPr marL="6350" marR="63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Объем межбюджетных трансфертов в бюджет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</a:t>
            </a:r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 Мичуринское сельское поселение Белогорского района Республики Крым на 2026 год и на плановый период 2027 и 2028 годов</a:t>
            </a: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315420521"/>
              </p:ext>
            </p:extLst>
          </p:nvPr>
        </p:nvGraphicFramePr>
        <p:xfrm>
          <a:off x="683568" y="1340767"/>
          <a:ext cx="8003232" cy="2684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8803"/>
                <a:gridCol w="1280637"/>
                <a:gridCol w="1280637"/>
                <a:gridCol w="1083155"/>
              </a:tblGrid>
              <a:tr h="17313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Наименование межбюджетных трансфертов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Сумма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31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2026 год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2027 год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2028 год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272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Дотации бюджетам сельских поселений на выравнивание бюджетной обеспеченности из субъекта Российской Федерации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480 820,00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456 256,00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405 397,00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462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Дотации бюджетам сельских поселений на выравнивание бюджетной обеспеченности из бюджетов муниципальных районов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321 653,00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317 680,00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317 860,00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656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Субвенции бюджетам сельских поселений на выполнение передаваемых полномочий субъектов Российской Федерации (в рамках непрограммных расходов органов государственной власти Республики Крым (полномочия в сфере административной ответственности)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680,00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680,00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680,00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25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Субвенции бюджетам сельских поселений на осуществление первичного воинского учета органами местного самоуправления поселений, муниципальных и городских округов</a:t>
                      </a:r>
                      <a:endParaRPr lang="ru-RU" sz="11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231 866,00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257 955,00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326 802,00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31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Всего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1 035 019,00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>
                          <a:effectLst/>
                        </a:rPr>
                        <a:t>1 032 571,00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dirty="0">
                          <a:effectLst/>
                        </a:rPr>
                        <a:t>1 050 739,00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Расходы бюджета муниципального образования Мичуринское сельское поселение Белогорского  района Республики Крым на </a:t>
            </a:r>
            <a:r>
              <a:rPr lang="ru-RU" sz="20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2026 </a:t>
            </a:r>
            <a:r>
              <a:rPr lang="ru-RU" sz="20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 и на плановый период </a:t>
            </a:r>
            <a:r>
              <a:rPr lang="ru-RU" sz="20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2027 </a:t>
            </a:r>
            <a:r>
              <a:rPr lang="ru-RU" sz="20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2028 </a:t>
            </a:r>
            <a:r>
              <a:rPr lang="ru-RU" sz="2000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годов</a:t>
            </a:r>
            <a:r>
              <a:rPr lang="ru-RU" sz="2000" dirty="0">
                <a:ln w="10541" cmpd="sng">
                  <a:solidFill>
                    <a:srgbClr val="5ECCF3">
                      <a:lumMod val="75000"/>
                    </a:srgbClr>
                  </a:solidFill>
                  <a:prstDash val="solid"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dirty="0">
                <a:ln w="10541" cmpd="sng">
                  <a:solidFill>
                    <a:srgbClr val="5ECCF3">
                      <a:lumMod val="75000"/>
                    </a:srgbClr>
                  </a:solidFill>
                  <a:prstDash val="solid"/>
                </a:ln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067830689"/>
              </p:ext>
            </p:extLst>
          </p:nvPr>
        </p:nvGraphicFramePr>
        <p:xfrm>
          <a:off x="467544" y="1268760"/>
          <a:ext cx="8280920" cy="5161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28392"/>
                <a:gridCol w="1080120"/>
                <a:gridCol w="1152128"/>
                <a:gridCol w="1224136"/>
                <a:gridCol w="1296144"/>
              </a:tblGrid>
              <a:tr h="2785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раздела, подраздела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Раздел, подраздел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2026 год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2027 год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2028 год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01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 (органы местного самоуправления)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3 602 595,00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3 555 740,00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3 557 822,00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603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Функционирование высшего должностного лица субъекта Российской федерации и муниципального образования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0102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1 285 129,00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1 235 129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1 235 129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0104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2 250 355,00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2 253 200,00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2 255 282,00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0106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7 431,00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7 431,00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7 431,00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Резервные фонды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3 000,00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3 000,00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3 000,00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Другие общегосударственные вопросы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0113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56 680,00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56 980,00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56 980,00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Национальная оборона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231 866,00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257 955,00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326 802,00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Мобилизационная и вневойсковая подготовка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0203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231 866,00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257 955,00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326 802,00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300 000,00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300 000,00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300 000,00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Защита населения и территории от чрезвычайных ситуаций природного и техногенного характера, пожарная безопасность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300 000,00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300 000,00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300 000,00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0400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500 000,00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500 000,00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500 000,00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Другие вопросы в области национальная экономика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0412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500 000,00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500 000,00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500 000,00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3 701 686,00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3 900 045,60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4 016 915,15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0503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3 701 686,00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3 900 045,60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4 016 915,15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 и кинематография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229 672,00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229 672,00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229 672,00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0801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129 672,00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129 672,00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129 672,00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8 565 819,00  </a:t>
                      </a: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8 960 971,00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9 384 039,00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2"/>
          <p:cNvSpPr txBox="1">
            <a:spLocks noChangeArrowheads="1"/>
          </p:cNvSpPr>
          <p:nvPr/>
        </p:nvSpPr>
        <p:spPr bwMode="auto">
          <a:xfrm>
            <a:off x="395288" y="0"/>
            <a:ext cx="8640762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endParaRPr lang="ru-RU" sz="2000" b="1" dirty="0" smtClean="0">
              <a:latin typeface="Clarendon" pitchFamily="18" charset="0"/>
            </a:endParaRPr>
          </a:p>
          <a:p>
            <a:pPr algn="ctr"/>
            <a:r>
              <a:rPr lang="ru-RU" sz="2000" b="1" dirty="0" smtClean="0">
                <a:latin typeface="Clarendon" pitchFamily="18" charset="0"/>
              </a:rPr>
              <a:t>Основные </a:t>
            </a:r>
            <a:r>
              <a:rPr lang="ru-RU" sz="2000" b="1" dirty="0">
                <a:latin typeface="Clarendon" pitchFamily="18" charset="0"/>
              </a:rPr>
              <a:t>задачи по повышению эффективности </a:t>
            </a:r>
            <a:r>
              <a:rPr lang="ru-RU" sz="2000" b="1" dirty="0" smtClean="0">
                <a:latin typeface="Clarendon" pitchFamily="18" charset="0"/>
              </a:rPr>
              <a:t>бюджетных </a:t>
            </a:r>
            <a:r>
              <a:rPr lang="ru-RU" sz="2000" b="1" dirty="0">
                <a:latin typeface="Clarendon" pitchFamily="18" charset="0"/>
              </a:rPr>
              <a:t>расходов</a:t>
            </a:r>
          </a:p>
        </p:txBody>
      </p:sp>
      <p:sp>
        <p:nvSpPr>
          <p:cNvPr id="29699" name="TextBox 3"/>
          <p:cNvSpPr txBox="1">
            <a:spLocks noChangeArrowheads="1"/>
          </p:cNvSpPr>
          <p:nvPr/>
        </p:nvSpPr>
        <p:spPr bwMode="auto">
          <a:xfrm>
            <a:off x="611188" y="620713"/>
            <a:ext cx="8207375" cy="30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/>
            <a:r>
              <a:rPr lang="ru-RU" sz="1400"/>
              <a:t> </a:t>
            </a: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250825" y="765174"/>
            <a:ext cx="8642350" cy="1023425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и результативности имеющихся инструментов программно-целевого управления и бюджетирования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Блок-схема: альтернативный процесс 5"/>
          <p:cNvSpPr/>
          <p:nvPr/>
        </p:nvSpPr>
        <p:spPr>
          <a:xfrm>
            <a:off x="250825" y="1860039"/>
            <a:ext cx="8642350" cy="792162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повышения качества предоставления муниципальных услуг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альтернативный процесс 5"/>
          <p:cNvSpPr/>
          <p:nvPr/>
        </p:nvSpPr>
        <p:spPr>
          <a:xfrm>
            <a:off x="250825" y="2780928"/>
            <a:ext cx="8642350" cy="935408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процедур проведения муниципальных закупок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альтернативный процесс 5"/>
          <p:cNvSpPr/>
          <p:nvPr/>
        </p:nvSpPr>
        <p:spPr>
          <a:xfrm>
            <a:off x="255588" y="3787775"/>
            <a:ext cx="8642350" cy="1009649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процедур контроля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5"/>
          <p:cNvSpPr/>
          <p:nvPr/>
        </p:nvSpPr>
        <p:spPr>
          <a:xfrm>
            <a:off x="250825" y="4868863"/>
            <a:ext cx="8642350" cy="1655762"/>
          </a:xfrm>
          <a:prstGeom prst="flowChartAlternateProces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широкого вовлечения граждан в обсуждение и принятие конкретных бюджетных решений, общественного контроля их эффективности и результативности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низ 3"/>
          <p:cNvSpPr/>
          <p:nvPr/>
        </p:nvSpPr>
        <p:spPr>
          <a:xfrm>
            <a:off x="99524" y="1595396"/>
            <a:ext cx="8776773" cy="1017206"/>
          </a:xfrm>
          <a:prstGeom prst="downArrow">
            <a:avLst>
              <a:gd name="adj1" fmla="val 50000"/>
              <a:gd name="adj2" fmla="val 44924"/>
            </a:avLst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– базовый (основной)</a:t>
            </a:r>
          </a:p>
          <a:p>
            <a:pPr algn="ctr">
              <a:defRPr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(взят в основу формирования местного бюджета)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107470" y="4221088"/>
            <a:ext cx="8768828" cy="1057054"/>
          </a:xfrm>
          <a:prstGeom prst="downArrow">
            <a:avLst>
              <a:gd name="adj1" fmla="val 50000"/>
              <a:gd name="adj2" fmla="val 44924"/>
            </a:avLst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вариант – целевой</a:t>
            </a:r>
          </a:p>
        </p:txBody>
      </p:sp>
      <p:sp>
        <p:nvSpPr>
          <p:cNvPr id="8" name="Багетная рамка 7"/>
          <p:cNvSpPr/>
          <p:nvPr/>
        </p:nvSpPr>
        <p:spPr>
          <a:xfrm>
            <a:off x="330200" y="5373216"/>
            <a:ext cx="8758238" cy="1414462"/>
          </a:xfrm>
          <a:prstGeom prst="bevel">
            <a:avLst/>
          </a:prstGeom>
          <a:solidFill>
            <a:srgbClr val="92D050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 на достижении целевых показателей социально-экономического  развития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Мичуринского сельского поселения,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учитывающих в полном объеме достижение целей и задач стратегического планирования </a:t>
            </a:r>
          </a:p>
        </p:txBody>
      </p:sp>
      <p:sp>
        <p:nvSpPr>
          <p:cNvPr id="2" name="Багетная рамка 5"/>
          <p:cNvSpPr/>
          <p:nvPr/>
        </p:nvSpPr>
        <p:spPr>
          <a:xfrm>
            <a:off x="118059" y="2726796"/>
            <a:ext cx="8758238" cy="1366838"/>
          </a:xfrm>
          <a:prstGeom prst="bevel">
            <a:avLst/>
          </a:prstGeom>
          <a:solidFill>
            <a:srgbClr val="92D050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 основные тенденции и параметры развития экономики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Мичуринского сельского поселения 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консервативных траекторий изменения внешних и внутренних факторов при сохранении основных тенденций изменения эффективности использования ресурсов</a:t>
            </a:r>
          </a:p>
        </p:txBody>
      </p:sp>
      <p:sp>
        <p:nvSpPr>
          <p:cNvPr id="3" name="Багетная рамка 5"/>
          <p:cNvSpPr/>
          <p:nvPr/>
        </p:nvSpPr>
        <p:spPr>
          <a:xfrm>
            <a:off x="0" y="44624"/>
            <a:ext cx="9144000" cy="1224136"/>
          </a:xfrm>
          <a:prstGeom prst="bevel">
            <a:avLst/>
          </a:prstGeom>
          <a:solidFill>
            <a:srgbClr val="92D050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социально-экономического развития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Мичуринское сельское поселение Белогорского района Республики Крым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и на плановый период 2026 и 2027 годов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варианты: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620688"/>
            <a:ext cx="8856984" cy="5760640"/>
          </a:xfrm>
        </p:spPr>
        <p:txBody>
          <a:bodyPr>
            <a:noAutofit/>
          </a:bodyPr>
          <a:lstStyle/>
          <a:p>
            <a:pPr algn="ctr">
              <a:defRPr/>
            </a:pPr>
            <a:endParaRPr lang="ru-RU" altLang="en-US" sz="18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en-US" sz="1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en-US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en-US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граждан» </a:t>
            </a:r>
            <a:endParaRPr lang="en-US" altLang="en-US" sz="1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en-US" sz="18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 </a:t>
            </a:r>
            <a:r>
              <a:rPr lang="ru-RU" altLang="en-US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администрацией Мичуринского </a:t>
            </a:r>
            <a:r>
              <a:rPr lang="ru-RU" altLang="en-US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сельского поселения </a:t>
            </a:r>
            <a:endParaRPr lang="ru-RU" altLang="en-US" sz="18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en-US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Белогорского района </a:t>
            </a:r>
            <a:r>
              <a:rPr lang="ru-RU" altLang="en-US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Крым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64208" y="3212976"/>
            <a:ext cx="8567737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5429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 u="sng" dirty="0">
                <a:latin typeface="Times New Roman" panose="02020603050405020304" pitchFamily="18" charset="0"/>
              </a:rPr>
              <a:t>Информация для контактов</a:t>
            </a:r>
          </a:p>
          <a:p>
            <a:pPr algn="ctr" eaLnBrk="1" hangingPunct="1"/>
            <a:endParaRPr lang="ru-RU" altLang="ru-RU" sz="1400" dirty="0" smtClean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1400" dirty="0" smtClean="0">
                <a:latin typeface="Times New Roman" panose="02020603050405020304" pitchFamily="18" charset="0"/>
              </a:rPr>
              <a:t>Адрес</a:t>
            </a:r>
            <a:r>
              <a:rPr lang="ru-RU" altLang="ru-RU" sz="1400" dirty="0">
                <a:latin typeface="Times New Roman" panose="02020603050405020304" pitchFamily="18" charset="0"/>
              </a:rPr>
              <a:t>: </a:t>
            </a:r>
            <a:r>
              <a:rPr lang="ru-RU" altLang="ru-RU" sz="1400" dirty="0" smtClean="0">
                <a:latin typeface="Times New Roman" panose="02020603050405020304" pitchFamily="18" charset="0"/>
              </a:rPr>
              <a:t>ул. Центральная, 40, с. Мичуринская, Белогорский район, Республика Крым , 297645</a:t>
            </a:r>
            <a:endParaRPr lang="ru-RU" altLang="ru-RU" sz="1400" dirty="0"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1400" dirty="0">
                <a:latin typeface="Times New Roman" panose="02020603050405020304" pitchFamily="18" charset="0"/>
              </a:rPr>
              <a:t>тел</a:t>
            </a:r>
            <a:r>
              <a:rPr lang="ru-RU" altLang="ru-RU" sz="1400" dirty="0" smtClean="0">
                <a:latin typeface="Times New Roman" panose="02020603050405020304" pitchFamily="18" charset="0"/>
              </a:rPr>
              <a:t>. /факс (</a:t>
            </a:r>
            <a:r>
              <a:rPr lang="ru-RU" sz="1200" dirty="0" smtClean="0"/>
              <a:t>36556</a:t>
            </a:r>
            <a:r>
              <a:rPr lang="ru-RU" altLang="ru-RU" sz="1400" dirty="0" smtClean="0">
                <a:latin typeface="Times New Roman" panose="02020603050405020304" pitchFamily="18" charset="0"/>
              </a:rPr>
              <a:t>) 9-22-32</a:t>
            </a:r>
            <a:r>
              <a:rPr lang="en-US" sz="1400" dirty="0"/>
              <a:t/>
            </a:r>
            <a:br>
              <a:rPr lang="en-US" sz="1400" dirty="0"/>
            </a:br>
            <a:endParaRPr lang="ru-RU" altLang="ru-RU" sz="1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305803" y="268492"/>
            <a:ext cx="8650288" cy="7534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 eaLnBrk="1" hangingPunct="1"/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жители</a:t>
            </a:r>
            <a:r>
              <a:rPr lang="ru-RU" alt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Мичуринского сельского поселения</a:t>
            </a:r>
            <a:endParaRPr lang="ru-RU" alt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79" name="TextBox 6"/>
          <p:cNvSpPr txBox="1">
            <a:spLocks noChangeArrowheads="1"/>
          </p:cNvSpPr>
          <p:nvPr/>
        </p:nvSpPr>
        <p:spPr bwMode="auto">
          <a:xfrm>
            <a:off x="418516" y="1124744"/>
            <a:ext cx="8424862" cy="543995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>
              <a:spcAft>
                <a:spcPts val="30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сборник, который познакомит население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Мичуринского сельского поселения с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положениями главного финансового документа муниципального образования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Мичуринское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сельское поселение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Белогорского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Республики Крым – бюджета поселения, а именно проекта бюджета поселения на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плановый период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2027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2028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годов.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сборнике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доходов, расходов бюджета и их структуры, приоритетные направления расходования бюджетных средств, объемы бюджетных ассигнований, направляемых на финансирование социально-значимых мероприятий в сфере общегосударственных вопросов, жилищно-коммунального хозяйства, благоустройства, культуры и социальной политики поселения.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ru-RU" dirty="0"/>
              <a:t> 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«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граждан» нацелен на получение обратной связи от граждан, которым интересны современные проблемы муниципальных финансов. Каждый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житель является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участником формирования бюджета с одной стороны как налогоплательщик, наполняя доходы бюджета, с другой – он получает часть расходов как потребитель государственных и муниципальных услуг.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Надеемся,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представление бюджета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Мичуринское сельское поселение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понятной для жителей форме позволит нам сообща принимать взвешенные решения по важнейшим вопросам жизни нашего муниципального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 Совместная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будет способствовать развитию прозрачности и открытости бюджета и бюджетного процесса для граждан, послужит укреплению доверия и взаимопонимания между нами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6628866" cy="706090"/>
          </a:xfrm>
          <a:effectLst/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effectLst/>
              </a:rPr>
              <a:t>Структура бюджета поселения</a:t>
            </a:r>
            <a:endParaRPr lang="ru-RU" sz="32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827584" y="1895331"/>
            <a:ext cx="2801956" cy="7488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Доходная часть </a:t>
            </a:r>
          </a:p>
          <a:p>
            <a:pPr algn="ctr"/>
            <a:r>
              <a:rPr lang="ru-RU" sz="1600" dirty="0" smtClean="0">
                <a:solidFill>
                  <a:srgbClr val="FFC000"/>
                </a:solidFill>
              </a:rPr>
              <a:t>(откуда деньги)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860032" y="1916832"/>
            <a:ext cx="3168352" cy="8219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Расходная часть</a:t>
            </a:r>
          </a:p>
          <a:p>
            <a:pPr algn="ctr"/>
            <a:r>
              <a:rPr lang="ru-RU" sz="1600" dirty="0" smtClean="0">
                <a:solidFill>
                  <a:srgbClr val="FFC000"/>
                </a:solidFill>
              </a:rPr>
              <a:t>(на какие цели будут расходоваться)</a:t>
            </a:r>
            <a:endParaRPr lang="ru-RU" sz="1600" dirty="0">
              <a:solidFill>
                <a:srgbClr val="FFC000"/>
              </a:solidFill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007604" y="2996953"/>
            <a:ext cx="2441916" cy="64780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Статьи дохода </a:t>
            </a:r>
          </a:p>
          <a:p>
            <a:pPr algn="ctr"/>
            <a:r>
              <a:rPr lang="ru-RU" sz="1400" dirty="0" smtClean="0">
                <a:solidFill>
                  <a:srgbClr val="FFC000"/>
                </a:solidFill>
              </a:rPr>
              <a:t>(источники поступления средств)</a:t>
            </a:r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82681" y="3997555"/>
            <a:ext cx="1296144" cy="64807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C000"/>
                </a:solidFill>
              </a:rPr>
              <a:t>Налоговые доходы</a:t>
            </a:r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1580490" y="4812611"/>
            <a:ext cx="1296144" cy="64807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C000"/>
                </a:solidFill>
              </a:rPr>
              <a:t>Неналоговые доходы</a:t>
            </a:r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2583335" y="3980929"/>
            <a:ext cx="1512168" cy="64795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C000"/>
                </a:solidFill>
              </a:rPr>
              <a:t>Безвозмездные поступления</a:t>
            </a:r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5164375" y="3157049"/>
            <a:ext cx="2441916" cy="56264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Статьи расхода </a:t>
            </a:r>
          </a:p>
          <a:p>
            <a:pPr algn="ctr"/>
            <a:r>
              <a:rPr lang="ru-RU" sz="1400" dirty="0" smtClean="0">
                <a:solidFill>
                  <a:srgbClr val="FFC000"/>
                </a:solidFill>
              </a:rPr>
              <a:t>(на что тратятся средства)</a:t>
            </a:r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3833522" y="4797152"/>
            <a:ext cx="1804070" cy="63376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C000"/>
                </a:solidFill>
              </a:rPr>
              <a:t>Общегосударствен- ные вопросы</a:t>
            </a:r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5146644" y="5944550"/>
            <a:ext cx="1584176" cy="69571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C000"/>
                </a:solidFill>
              </a:rPr>
              <a:t>Жилищно-коммунальное хозяйство</a:t>
            </a:r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7084689" y="5918046"/>
            <a:ext cx="1580862" cy="72221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C000"/>
                </a:solidFill>
              </a:rPr>
              <a:t>Культура, кинематография</a:t>
            </a:r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7410895" y="4713500"/>
            <a:ext cx="1512607" cy="70490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C000"/>
                </a:solidFill>
              </a:rPr>
              <a:t>Национальная оборона</a:t>
            </a:r>
            <a:endParaRPr lang="ru-RU" sz="1400" dirty="0">
              <a:solidFill>
                <a:srgbClr val="FFC000"/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2695193" y="1071802"/>
            <a:ext cx="3243539" cy="57606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Бюджет поселения</a:t>
            </a:r>
            <a:endParaRPr lang="ru-RU" dirty="0">
              <a:solidFill>
                <a:srgbClr val="FFC000"/>
              </a:solidFill>
            </a:endParaRPr>
          </a:p>
        </p:txBody>
      </p:sp>
      <p:cxnSp>
        <p:nvCxnSpPr>
          <p:cNvPr id="20" name="Прямая со стрелкой 19"/>
          <p:cNvCxnSpPr>
            <a:stCxn id="9" idx="2"/>
          </p:cNvCxnSpPr>
          <p:nvPr/>
        </p:nvCxnSpPr>
        <p:spPr>
          <a:xfrm flipH="1">
            <a:off x="2984646" y="1647866"/>
            <a:ext cx="1332317" cy="268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9" idx="2"/>
          </p:cNvCxnSpPr>
          <p:nvPr/>
        </p:nvCxnSpPr>
        <p:spPr>
          <a:xfrm>
            <a:off x="4316963" y="1647866"/>
            <a:ext cx="1482351" cy="268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5" idx="2"/>
            <a:endCxn id="7" idx="0"/>
          </p:cNvCxnSpPr>
          <p:nvPr/>
        </p:nvCxnSpPr>
        <p:spPr>
          <a:xfrm flipH="1">
            <a:off x="1030753" y="3644755"/>
            <a:ext cx="1197809" cy="352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5" idx="2"/>
            <a:endCxn id="8" idx="0"/>
          </p:cNvCxnSpPr>
          <p:nvPr/>
        </p:nvCxnSpPr>
        <p:spPr>
          <a:xfrm>
            <a:off x="2228562" y="3644755"/>
            <a:ext cx="0" cy="11678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5" idx="2"/>
            <a:endCxn id="10" idx="0"/>
          </p:cNvCxnSpPr>
          <p:nvPr/>
        </p:nvCxnSpPr>
        <p:spPr>
          <a:xfrm>
            <a:off x="2228562" y="3644755"/>
            <a:ext cx="1110857" cy="3361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1" idx="2"/>
            <a:endCxn id="12" idx="0"/>
          </p:cNvCxnSpPr>
          <p:nvPr/>
        </p:nvCxnSpPr>
        <p:spPr>
          <a:xfrm flipH="1">
            <a:off x="4735557" y="3719690"/>
            <a:ext cx="1649776" cy="1077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1" idx="2"/>
            <a:endCxn id="13" idx="0"/>
          </p:cNvCxnSpPr>
          <p:nvPr/>
        </p:nvCxnSpPr>
        <p:spPr>
          <a:xfrm flipH="1">
            <a:off x="5938732" y="3719690"/>
            <a:ext cx="446601" cy="22248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1" idx="2"/>
          </p:cNvCxnSpPr>
          <p:nvPr/>
        </p:nvCxnSpPr>
        <p:spPr>
          <a:xfrm flipH="1">
            <a:off x="5879857" y="3719690"/>
            <a:ext cx="505476" cy="25022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6359311" y="3377735"/>
            <a:ext cx="936104" cy="25022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4" idx="4"/>
            <a:endCxn id="5" idx="0"/>
          </p:cNvCxnSpPr>
          <p:nvPr/>
        </p:nvCxnSpPr>
        <p:spPr>
          <a:xfrm>
            <a:off x="2228562" y="2644153"/>
            <a:ext cx="0" cy="352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6" idx="4"/>
            <a:endCxn id="11" idx="0"/>
          </p:cNvCxnSpPr>
          <p:nvPr/>
        </p:nvCxnSpPr>
        <p:spPr>
          <a:xfrm flipH="1">
            <a:off x="6385333" y="2738777"/>
            <a:ext cx="58875" cy="418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11" idx="2"/>
            <a:endCxn id="15" idx="0"/>
          </p:cNvCxnSpPr>
          <p:nvPr/>
        </p:nvCxnSpPr>
        <p:spPr>
          <a:xfrm>
            <a:off x="6385333" y="3719690"/>
            <a:ext cx="1781866" cy="993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332656"/>
            <a:ext cx="8215370" cy="108012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8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571472" y="1856706"/>
            <a:ext cx="2217612" cy="85725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0034" y="3214686"/>
            <a:ext cx="8215370" cy="34290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4"/>
          </p:nvPr>
        </p:nvSpPr>
        <p:spPr>
          <a:xfrm>
            <a:off x="6084168" y="3214685"/>
            <a:ext cx="2631236" cy="338266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0070C0"/>
                </a:solidFill>
              </a:rPr>
              <a:t>Основные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0070C0"/>
                </a:solidFill>
              </a:rPr>
              <a:t>направления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0070C0"/>
                </a:solidFill>
              </a:rPr>
              <a:t>бюджетной и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 smtClean="0">
                <a:solidFill>
                  <a:srgbClr val="0070C0"/>
                </a:solidFill>
              </a:rPr>
              <a:t>налоговой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0070C0"/>
                </a:solidFill>
              </a:rPr>
              <a:t>п</a:t>
            </a:r>
            <a:r>
              <a:rPr lang="ru-RU" sz="1400" b="1" dirty="0" smtClean="0">
                <a:solidFill>
                  <a:srgbClr val="0070C0"/>
                </a:solidFill>
              </a:rPr>
              <a:t>олитики администрации Мичуринского сельского поселения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0034" y="335440"/>
            <a:ext cx="8215370" cy="12961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Основа формирования </a:t>
            </a:r>
            <a:r>
              <a:rPr lang="ru-RU" sz="2000" dirty="0" smtClean="0"/>
              <a:t> бюджета муниципального образования Мичуринское сельское </a:t>
            </a:r>
            <a:r>
              <a:rPr lang="ru-RU" sz="2000" smtClean="0"/>
              <a:t>поселение Белогорского </a:t>
            </a:r>
            <a:r>
              <a:rPr lang="ru-RU" sz="2000" dirty="0" smtClean="0"/>
              <a:t>района Республики Крым:</a:t>
            </a:r>
            <a:endParaRPr lang="ru-RU" sz="2000" dirty="0"/>
          </a:p>
        </p:txBody>
      </p:sp>
      <p:sp>
        <p:nvSpPr>
          <p:cNvPr id="8" name="Rounded Rectangle 7"/>
          <p:cNvSpPr/>
          <p:nvPr/>
        </p:nvSpPr>
        <p:spPr>
          <a:xfrm>
            <a:off x="3404863" y="1856700"/>
            <a:ext cx="2158909" cy="85725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2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304925" y="3214685"/>
            <a:ext cx="2605587" cy="334694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Прогноз социально-экономического развития муниципального образования Мичуринское сельское поселение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Белогорского района Республики Крым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179551" y="1880377"/>
            <a:ext cx="2144280" cy="85725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3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45014" y="3229004"/>
            <a:ext cx="2703814" cy="33469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Муниципальные программы Мичуринского сельского поселения</a:t>
            </a:r>
            <a:endParaRPr lang="ru-RU" sz="1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412" y="332656"/>
            <a:ext cx="7499176" cy="634082"/>
          </a:xfrm>
          <a:effectLst/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 чего складываются доходы бюджета</a:t>
            </a:r>
            <a:endParaRPr lang="ru-RU" sz="32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196752"/>
            <a:ext cx="2592288" cy="93610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НАЛОГОВЫЕ </a:t>
            </a:r>
          </a:p>
          <a:p>
            <a:pPr algn="ctr"/>
            <a:r>
              <a:rPr lang="ru-RU" dirty="0" smtClean="0"/>
              <a:t>ДОХОДЫ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63888" y="1223797"/>
            <a:ext cx="2405360" cy="93610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НЕНАЛОГОВЫЕ ДОХОДЫ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372200" y="1210545"/>
            <a:ext cx="2592288" cy="92231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БЕЗВОЗМЕЗДНЫЕ ПОСТУПЛЕНИЯ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1492052" y="2250334"/>
            <a:ext cx="648072" cy="936104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442532" y="2258042"/>
            <a:ext cx="648072" cy="936104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394319" y="2222612"/>
            <a:ext cx="648072" cy="936104"/>
          </a:xfrm>
          <a:prstGeom prst="down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3429000"/>
            <a:ext cx="2016224" cy="324036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Поступления от уплаты налогов, установленных Налоговым кодексом РФ (налог на прибыль организаций, налог на доходы физических лиц, налог на имущество организаций и др.)</a:t>
            </a:r>
          </a:p>
          <a:p>
            <a:pPr algn="ctr"/>
            <a:endParaRPr lang="ru-RU" sz="1400" dirty="0">
              <a:solidFill>
                <a:srgbClr val="002060"/>
              </a:solidFill>
            </a:endParaRPr>
          </a:p>
          <a:p>
            <a:pPr algn="ctr"/>
            <a:endParaRPr lang="ru-RU" sz="1400" dirty="0" smtClean="0">
              <a:solidFill>
                <a:srgbClr val="002060"/>
              </a:solidFill>
            </a:endParaRPr>
          </a:p>
          <a:p>
            <a:pPr algn="ctr"/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60232" y="3429000"/>
            <a:ext cx="2088232" cy="324036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Поступления от других бюджетов бюджетной системы, граждан и организаций (межбюджетные трансферты в виде дотаций, субвенций, </a:t>
            </a:r>
            <a:r>
              <a:rPr lang="ru-RU" sz="1400" i="1" dirty="0" smtClean="0">
                <a:solidFill>
                  <a:srgbClr val="002060"/>
                </a:solidFill>
              </a:rPr>
              <a:t>субсидий</a:t>
            </a:r>
            <a:r>
              <a:rPr lang="ru-RU" sz="1400" dirty="0" smtClean="0">
                <a:solidFill>
                  <a:srgbClr val="002060"/>
                </a:solidFill>
              </a:rPr>
              <a:t>, поступления от юридических и физических лиц, кроме налоговых и неналоговых доходов)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79912" y="3429000"/>
            <a:ext cx="2088232" cy="324036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Поступления от уплаты пошлин и сборов, установленных  законодательством РФ (доходы от использования государственного имущества, штрафы за нарушение законодательства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и др.)</a:t>
            </a:r>
          </a:p>
          <a:p>
            <a:pPr algn="ctr"/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86"/>
          <p:cNvSpPr txBox="1">
            <a:spLocks noChangeArrowheads="1"/>
          </p:cNvSpPr>
          <p:nvPr/>
        </p:nvSpPr>
        <p:spPr bwMode="auto">
          <a:xfrm>
            <a:off x="298810" y="260301"/>
            <a:ext cx="8347579" cy="616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133350" algn="r" eaLnBrk="1" hangingPunct="1">
              <a:spcAft>
                <a:spcPts val="1290"/>
              </a:spcAft>
            </a:pPr>
            <a:endParaRPr lang="ru-RU" altLang="en-US" sz="1200" b="1" dirty="0">
              <a:solidFill>
                <a:srgbClr val="7857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-5556" y="957263"/>
            <a:ext cx="8878888" cy="1391617"/>
          </a:xfrm>
          <a:prstGeom prst="homePlate">
            <a:avLst>
              <a:gd name="adj" fmla="val 13938"/>
            </a:avLst>
          </a:prstGeom>
          <a:gradFill>
            <a:gsLst>
              <a:gs pos="0">
                <a:schemeClr val="accent3">
                  <a:lumMod val="60000"/>
                  <a:lumOff val="40000"/>
                  <a:alpha val="8000"/>
                </a:schemeClr>
              </a:gs>
              <a:gs pos="100000">
                <a:schemeClr val="bg1">
                  <a:alpha val="15000"/>
                </a:schemeClr>
              </a:gs>
            </a:gsLst>
            <a:lin ang="0" scaled="1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Заголовок 1"/>
          <p:cNvSpPr txBox="1"/>
          <p:nvPr/>
        </p:nvSpPr>
        <p:spPr bwMode="auto">
          <a:xfrm>
            <a:off x="611560" y="209545"/>
            <a:ext cx="7776864" cy="58428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</a:ln>
        </p:spPr>
        <p:txBody>
          <a:bodyPr anchor="ctr"/>
          <a:lstStyle/>
          <a:p>
            <a:pPr algn="ctr">
              <a:defRPr/>
            </a:pPr>
            <a:r>
              <a:rPr lang="ru-RU" b="1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Основные условия формирования бюджета на 2025 </a:t>
            </a:r>
          </a:p>
          <a:p>
            <a:pPr algn="ctr">
              <a:defRPr/>
            </a:pPr>
            <a:r>
              <a:rPr lang="ru-RU" b="1" dirty="0" smtClean="0"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и плановый период 2026 и 2027 годов</a:t>
            </a:r>
            <a:endParaRPr lang="ru-RU" b="1" dirty="0"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25641" name="Прямоугольник 19"/>
          <p:cNvSpPr>
            <a:spLocks noChangeArrowheads="1"/>
          </p:cNvSpPr>
          <p:nvPr/>
        </p:nvSpPr>
        <p:spPr bwMode="auto">
          <a:xfrm>
            <a:off x="280988" y="2153645"/>
            <a:ext cx="3698851" cy="523220"/>
          </a:xfrm>
          <a:prstGeom prst="rect">
            <a:avLst/>
          </a:prstGeom>
          <a:solidFill>
            <a:schemeClr val="accent6">
              <a:lumMod val="60000"/>
              <a:lumOff val="40000"/>
              <a:alpha val="71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Послание Президента РФ Федеральному Собранию РФ </a:t>
            </a:r>
          </a:p>
        </p:txBody>
      </p:sp>
      <p:sp>
        <p:nvSpPr>
          <p:cNvPr id="25636" name="Прямоугольник 30"/>
          <p:cNvSpPr>
            <a:spLocks noChangeArrowheads="1"/>
          </p:cNvSpPr>
          <p:nvPr/>
        </p:nvSpPr>
        <p:spPr bwMode="auto">
          <a:xfrm>
            <a:off x="5126037" y="2085620"/>
            <a:ext cx="3732212" cy="738664"/>
          </a:xfrm>
          <a:prstGeom prst="rect">
            <a:avLst/>
          </a:prstGeom>
          <a:solidFill>
            <a:schemeClr val="accent6">
              <a:lumMod val="60000"/>
              <a:lumOff val="40000"/>
              <a:alpha val="71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бюджетной политики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плановый период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и 2027 годов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33" name="Прямоугольник 32"/>
          <p:cNvSpPr>
            <a:spLocks noChangeArrowheads="1"/>
          </p:cNvSpPr>
          <p:nvPr/>
        </p:nvSpPr>
        <p:spPr bwMode="auto">
          <a:xfrm>
            <a:off x="264174" y="2899761"/>
            <a:ext cx="3733224" cy="1169550"/>
          </a:xfrm>
          <a:prstGeom prst="rect">
            <a:avLst/>
          </a:prstGeom>
          <a:solidFill>
            <a:schemeClr val="accent6">
              <a:lumMod val="60000"/>
              <a:lumOff val="40000"/>
              <a:alpha val="71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социально-экономического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муниципального образования Мичуринское сельское поселение Белогорского района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2025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плановый период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2027 годов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612" name="Группа 65"/>
          <p:cNvGrpSpPr/>
          <p:nvPr/>
        </p:nvGrpSpPr>
        <p:grpSpPr bwMode="auto">
          <a:xfrm>
            <a:off x="488038" y="4321302"/>
            <a:ext cx="8158351" cy="830997"/>
            <a:chOff x="5356401" y="3127259"/>
            <a:chExt cx="7289041" cy="2145190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5376427" y="3212651"/>
              <a:ext cx="7269015" cy="1327777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4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632" name="Прямоугольник 36"/>
            <p:cNvSpPr>
              <a:spLocks noChangeArrowheads="1"/>
            </p:cNvSpPr>
            <p:nvPr/>
          </p:nvSpPr>
          <p:spPr bwMode="auto">
            <a:xfrm>
              <a:off x="5356401" y="3127259"/>
              <a:ext cx="7268519" cy="214519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/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Муниципальные программы 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Мичуринского сельского</a:t>
              </a:r>
              <a:r>
                <a:rPr lang="ru-RU" sz="1600" dirty="0" smtClean="0">
                  <a:cs typeface="Arial" panose="020B0604020202020204" pitchFamily="34" charset="0"/>
                </a:rPr>
                <a:t>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поселения на 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2025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год </a:t>
              </a:r>
              <a:endPara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на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плановый период 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2026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</a:t>
              </a:r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2027 </a:t>
              </a:r>
              <a:r>
                <a:rPr lang="ru-RU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годов</a:t>
              </a:r>
            </a:p>
            <a:p>
              <a:pPr algn="ctr"/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0" y="1030358"/>
            <a:ext cx="9144000" cy="830997"/>
          </a:xfrm>
          <a:prstGeom prst="rect">
            <a:avLst/>
          </a:prstGeom>
          <a:solidFill>
            <a:srgbClr val="00B0F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основу формирования проекта решения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 бюджете муниципального образования Мичуринское сельское поселение Белогорского района Республики Крым на 2025 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плановый период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2027 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годов» 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положены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95536" y="5230218"/>
            <a:ext cx="8590212" cy="1077218"/>
          </a:xfrm>
          <a:prstGeom prst="rect">
            <a:avLst/>
          </a:prstGeom>
          <a:gradFill flip="none" rotWithShape="1">
            <a:gsLst>
              <a:gs pos="0">
                <a:srgbClr val="00BC55">
                  <a:tint val="66000"/>
                  <a:satMod val="160000"/>
                  <a:alpha val="32000"/>
                </a:srgbClr>
              </a:gs>
              <a:gs pos="68000">
                <a:schemeClr val="accent4">
                  <a:lumMod val="40000"/>
                  <a:lumOff val="60000"/>
                  <a:alpha val="44000"/>
                </a:schemeClr>
              </a:gs>
              <a:gs pos="100000">
                <a:schemeClr val="accent4">
                  <a:lumMod val="20000"/>
                  <a:lumOff val="80000"/>
                  <a:alpha val="21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Приоритетными направлениями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плановый период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2027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остаются  проведение бюджетной политики, на увеличение доходной части бюджета, сбалансированности бюджета, мероприятий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направленных на решение неотложных задач экономического и социального развития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Мичуринского сельского поселения.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30" name="Прямоугольник 45"/>
          <p:cNvSpPr>
            <a:spLocks noChangeArrowheads="1"/>
          </p:cNvSpPr>
          <p:nvPr/>
        </p:nvSpPr>
        <p:spPr bwMode="auto">
          <a:xfrm>
            <a:off x="5154517" y="2987716"/>
            <a:ext cx="3739592" cy="954107"/>
          </a:xfrm>
          <a:prstGeom prst="rect">
            <a:avLst/>
          </a:prstGeom>
          <a:solidFill>
            <a:schemeClr val="accent6">
              <a:lumMod val="60000"/>
              <a:lumOff val="40000"/>
              <a:alpha val="71000"/>
            </a:schemeClr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налоговой политики 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плановый период 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2027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848" y="6926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 Box 86"/>
          <p:cNvSpPr txBox="1">
            <a:spLocks noChangeArrowheads="1"/>
          </p:cNvSpPr>
          <p:nvPr/>
        </p:nvSpPr>
        <p:spPr bwMode="auto">
          <a:xfrm>
            <a:off x="298810" y="260301"/>
            <a:ext cx="8347579" cy="616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133350" algn="ctr" eaLnBrk="1" hangingPunct="1">
              <a:spcAft>
                <a:spcPts val="1290"/>
              </a:spcAft>
            </a:pPr>
            <a:r>
              <a:rPr lang="ru-RU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Бюджетный процесс</a:t>
            </a:r>
            <a:endParaRPr lang="ru-RU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algn="r" eaLnBrk="1" hangingPunct="1">
              <a:spcAft>
                <a:spcPts val="1290"/>
              </a:spcAft>
            </a:pPr>
            <a:endParaRPr lang="ru-RU" altLang="en-US" sz="1200" b="1" dirty="0">
              <a:solidFill>
                <a:srgbClr val="7857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1452" y="1069110"/>
            <a:ext cx="8564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деятельность по составлению проекта бюджета, его рассмотрению, утверждению, исполнению, составлению отчета об исполнении и его утверждению.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808489640"/>
              </p:ext>
            </p:extLst>
          </p:nvPr>
        </p:nvGraphicFramePr>
        <p:xfrm>
          <a:off x="899592" y="2708920"/>
          <a:ext cx="7632847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Text Box 86"/>
          <p:cNvSpPr txBox="1">
            <a:spLocks noChangeArrowheads="1"/>
          </p:cNvSpPr>
          <p:nvPr/>
        </p:nvSpPr>
        <p:spPr bwMode="auto">
          <a:xfrm>
            <a:off x="2039757" y="2272009"/>
            <a:ext cx="5188133" cy="4208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133350" algn="ctr" eaLnBrk="1" hangingPunct="1">
              <a:spcAft>
                <a:spcPts val="1290"/>
              </a:spcAft>
            </a:pPr>
            <a:endParaRPr lang="ru-RU" altLang="en-US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algn="ctr" eaLnBrk="1" hangingPunct="1">
              <a:spcAft>
                <a:spcPts val="1290"/>
              </a:spcAft>
            </a:pPr>
            <a:r>
              <a:rPr lang="ru-RU" alt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бюджетного процесса</a:t>
            </a:r>
            <a:endParaRPr lang="ru-RU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algn="r" eaLnBrk="1" hangingPunct="1">
              <a:spcAft>
                <a:spcPts val="1290"/>
              </a:spcAft>
            </a:pPr>
            <a:endParaRPr lang="ru-RU" altLang="en-US" sz="1200" b="1" dirty="0">
              <a:solidFill>
                <a:srgbClr val="7857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Выноска со стрелкой вниз 17"/>
          <p:cNvSpPr/>
          <p:nvPr/>
        </p:nvSpPr>
        <p:spPr>
          <a:xfrm>
            <a:off x="2047393" y="4773584"/>
            <a:ext cx="5454774" cy="1099284"/>
          </a:xfrm>
          <a:prstGeom prst="downArrowCallou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Group 3"/>
          <p:cNvGrpSpPr/>
          <p:nvPr/>
        </p:nvGrpSpPr>
        <p:grpSpPr bwMode="auto">
          <a:xfrm>
            <a:off x="714590" y="287833"/>
            <a:ext cx="8121650" cy="4423728"/>
            <a:chOff x="1529" y="-6"/>
            <a:chExt cx="12792" cy="6968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8" y="-7"/>
              <a:ext cx="12792" cy="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5" y="665"/>
              <a:ext cx="3538" cy="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0" y="3440"/>
              <a:ext cx="9252" cy="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4" y="1604"/>
              <a:ext cx="9260" cy="1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5" y="4167"/>
              <a:ext cx="3989" cy="2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00" y="4138"/>
              <a:ext cx="4140" cy="2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Прямоугольник 4"/>
          <p:cNvSpPr/>
          <p:nvPr/>
        </p:nvSpPr>
        <p:spPr>
          <a:xfrm>
            <a:off x="2481350" y="4773584"/>
            <a:ext cx="44116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                 ГРАЖДАНИН</a:t>
            </a:r>
          </a:p>
          <a:p>
            <a:r>
              <a:rPr lang="ru-RU" sz="1600" b="1" dirty="0" smtClean="0"/>
              <a:t> как </a:t>
            </a:r>
            <a:r>
              <a:rPr lang="ru-RU" sz="1600" b="1" dirty="0"/>
              <a:t>получатель социальных гарантий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128" y="5872868"/>
            <a:ext cx="84400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социальные гарантии – расходная часть бюджета (образование, культура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социальные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выплаты и другие направления социальных гарантий населению)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3768" y="1628800"/>
            <a:ext cx="4327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</a:t>
            </a:r>
            <a:r>
              <a:rPr lang="ru-RU" b="1" dirty="0" smtClean="0"/>
              <a:t> как налогоплательщик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992312" y="2567786"/>
            <a:ext cx="5651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Помогает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</a:t>
            </a:r>
            <a:r>
              <a:rPr lang="ru-RU" b="1" dirty="0" smtClean="0"/>
              <a:t> доходную часть бюджета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6"/>
          <p:cNvSpPr txBox="1">
            <a:spLocks noChangeArrowheads="1"/>
          </p:cNvSpPr>
          <p:nvPr/>
        </p:nvSpPr>
        <p:spPr bwMode="auto">
          <a:xfrm>
            <a:off x="298810" y="403467"/>
            <a:ext cx="8347579" cy="4737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133350" algn="ctr" eaLnBrk="1" hangingPunct="1">
              <a:spcAft>
                <a:spcPts val="1290"/>
              </a:spcAft>
            </a:pPr>
            <a:r>
              <a:rPr lang="ru-RU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влияния гражданина на состав бюджета</a:t>
            </a:r>
            <a:endParaRPr lang="ru-RU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 algn="r" eaLnBrk="1" hangingPunct="1">
              <a:spcAft>
                <a:spcPts val="1290"/>
              </a:spcAft>
            </a:pPr>
            <a:endParaRPr lang="ru-RU" altLang="en-US" sz="1200" b="1" dirty="0">
              <a:solidFill>
                <a:srgbClr val="7857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60282714"/>
              </p:ext>
            </p:extLst>
          </p:nvPr>
        </p:nvGraphicFramePr>
        <p:xfrm>
          <a:off x="1715762" y="877215"/>
          <a:ext cx="6912768" cy="1743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43376690"/>
              </p:ext>
            </p:extLst>
          </p:nvPr>
        </p:nvGraphicFramePr>
        <p:xfrm>
          <a:off x="1835696" y="2564904"/>
          <a:ext cx="6116684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545128689"/>
              </p:ext>
            </p:extLst>
          </p:nvPr>
        </p:nvGraphicFramePr>
        <p:xfrm>
          <a:off x="1979712" y="4221088"/>
          <a:ext cx="6116684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</TotalTime>
  <Words>1566</Words>
  <Application>Microsoft Office PowerPoint</Application>
  <PresentationFormat>Экран (4:3)</PresentationFormat>
  <Paragraphs>356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 Unicode MS</vt:lpstr>
      <vt:lpstr>Arial</vt:lpstr>
      <vt:lpstr>Calibri</vt:lpstr>
      <vt:lpstr>Clarendon</vt:lpstr>
      <vt:lpstr>Comic Sans MS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Структура бюджета поселения</vt:lpstr>
      <vt:lpstr>Презентация PowerPoint</vt:lpstr>
      <vt:lpstr>Из чего складываются доходы бюджета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Прогнозируемый объем и структура налоговых и неналоговых доходов бюджета муниципального образования Мичуринское сельское поселение Белогорского района Республики Крым на 2026 год и на плановый период 2027 и 2028годов</vt:lpstr>
      <vt:lpstr>Объем межбюджетных трансфертов в бюджет муниципального образования Мичуринское сельское поселение Белогорского района Республики Крым на 2026 год и на плановый период 2027 и 2028 годов</vt:lpstr>
      <vt:lpstr>Расходы бюджета муниципального образования Мичуринское сельское поселение Белогорского  района Республики Крым на 2026 год и на плановый период 2027 и 2028 годов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RePack by Diakov</cp:lastModifiedBy>
  <cp:revision>390</cp:revision>
  <cp:lastPrinted>2014-05-13T11:35:00Z</cp:lastPrinted>
  <dcterms:created xsi:type="dcterms:W3CDTF">2014-05-12T16:47:00Z</dcterms:created>
  <dcterms:modified xsi:type="dcterms:W3CDTF">2026-05-08T13:50:59Z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7B17989BE68C41F28B791A2B4F03F61E_12</vt:lpwstr>
  </property>
  <property fmtid="{D5CDD505-2E9C-101B-9397-08002B2CF9AE}" pid="3" name="KSOProductBuildVer">
    <vt:lpwstr>1049-12.1.0.25862</vt:lpwstr>
  </property>
</Properties>
</file>